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5"/>
  </p:notesMasterIdLst>
  <p:handoutMasterIdLst>
    <p:handoutMasterId r:id="rId26"/>
  </p:handoutMasterIdLst>
  <p:sldIdLst>
    <p:sldId id="256" r:id="rId2"/>
    <p:sldId id="261" r:id="rId3"/>
    <p:sldId id="262" r:id="rId4"/>
    <p:sldId id="276" r:id="rId5"/>
    <p:sldId id="263" r:id="rId6"/>
    <p:sldId id="282" r:id="rId7"/>
    <p:sldId id="283" r:id="rId8"/>
    <p:sldId id="264" r:id="rId9"/>
    <p:sldId id="285" r:id="rId10"/>
    <p:sldId id="291" r:id="rId11"/>
    <p:sldId id="265" r:id="rId12"/>
    <p:sldId id="275" r:id="rId13"/>
    <p:sldId id="287" r:id="rId14"/>
    <p:sldId id="266" r:id="rId15"/>
    <p:sldId id="271" r:id="rId16"/>
    <p:sldId id="272" r:id="rId17"/>
    <p:sldId id="286" r:id="rId18"/>
    <p:sldId id="268" r:id="rId19"/>
    <p:sldId id="290" r:id="rId20"/>
    <p:sldId id="288" r:id="rId21"/>
    <p:sldId id="270" r:id="rId22"/>
    <p:sldId id="284" r:id="rId23"/>
    <p:sldId id="289" r:id="rId24"/>
  </p:sldIdLst>
  <p:sldSz cx="13120688" cy="7380288"/>
  <p:notesSz cx="6797675" cy="9872663"/>
  <p:defaultTextStyle>
    <a:defPPr>
      <a:defRPr lang="en-US"/>
    </a:defPPr>
    <a:lvl1pPr marL="0" algn="l" defTabSz="503989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1pPr>
    <a:lvl2pPr marL="503989" algn="l" defTabSz="503989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2pPr>
    <a:lvl3pPr marL="1007976" algn="l" defTabSz="503989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3pPr>
    <a:lvl4pPr marL="1511965" algn="l" defTabSz="503989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4pPr>
    <a:lvl5pPr marL="2015952" algn="l" defTabSz="503989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5pPr>
    <a:lvl6pPr marL="2519941" algn="l" defTabSz="503989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6pPr>
    <a:lvl7pPr marL="3023928" algn="l" defTabSz="503989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7pPr>
    <a:lvl8pPr marL="3527916" algn="l" defTabSz="503989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8pPr>
    <a:lvl9pPr marL="4031904" algn="l" defTabSz="503989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258" userDrawn="1">
          <p15:clr>
            <a:srgbClr val="A4A3A4"/>
          </p15:clr>
        </p15:guide>
        <p15:guide id="2" orient="horz" pos="886" userDrawn="1">
          <p15:clr>
            <a:srgbClr val="A4A3A4"/>
          </p15:clr>
        </p15:guide>
        <p15:guide id="3" orient="horz" pos="2325" userDrawn="1">
          <p15:clr>
            <a:srgbClr val="A4A3A4"/>
          </p15:clr>
        </p15:guide>
        <p15:guide id="4" orient="horz" pos="2985" userDrawn="1">
          <p15:clr>
            <a:srgbClr val="A4A3A4"/>
          </p15:clr>
        </p15:guide>
        <p15:guide id="5" pos="419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476B"/>
    <a:srgbClr val="D9531E"/>
    <a:srgbClr val="524E86"/>
    <a:srgbClr val="000000"/>
    <a:srgbClr val="00486B"/>
    <a:srgbClr val="B30838"/>
    <a:srgbClr val="731472"/>
    <a:srgbClr val="0079C1"/>
    <a:srgbClr val="7AA5C5"/>
    <a:srgbClr val="C2CDC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370" autoAdjust="0"/>
    <p:restoredTop sz="94660" autoAdjust="0"/>
  </p:normalViewPr>
  <p:slideViewPr>
    <p:cSldViewPr snapToGrid="0" snapToObjects="1">
      <p:cViewPr varScale="1">
        <p:scale>
          <a:sx n="101" d="100"/>
          <a:sy n="101" d="100"/>
        </p:scale>
        <p:origin x="966" y="120"/>
      </p:cViewPr>
      <p:guideLst>
        <p:guide orient="horz" pos="4258"/>
        <p:guide orient="horz" pos="886"/>
        <p:guide orient="horz" pos="2325"/>
        <p:guide orient="horz" pos="2985"/>
        <p:guide pos="419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AA31A1-DB39-544C-8D92-21AD265324BE}" type="datetimeFigureOut">
              <a:rPr lang="en-US" smtClean="0"/>
              <a:t>2/13/2020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377316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443" y="9377316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64DF9E-A7A2-364A-848D-020E2622BB3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40593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50BA71-82E0-4AFE-914E-6739E3C4F337}" type="datetimeFigureOut">
              <a:rPr lang="en-GB" smtClean="0"/>
              <a:t>13/02/2020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07950" y="739775"/>
            <a:ext cx="6581775" cy="37036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689515"/>
            <a:ext cx="5438140" cy="444269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377316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377316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436C14-01FC-429A-B7C0-6AB3E15869BD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503009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88380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41901" algn="l" defTabSz="88380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883802" algn="l" defTabSz="88380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25703" algn="l" defTabSz="88380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767604" algn="l" defTabSz="88380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09505" algn="l" defTabSz="88380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651406" algn="l" defTabSz="88380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093306" algn="l" defTabSz="88380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535208" algn="l" defTabSz="88380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transition_states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Transition between several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distinct stages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of the data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Options: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states: The unquoted name of the column holding the state levels in the data.</a:t>
            </a:r>
          </a:p>
          <a:p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transition_length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The relative length of the transition. Will be recycled to match the number of states in the data</a:t>
            </a:r>
          </a:p>
          <a:p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state_length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The relative length of the pause at the states. Will be recycled to match the number of states in the data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436C14-01FC-429A-B7C0-6AB3E15869BD}" type="slidenum">
              <a:rPr lang="en-GB" smtClean="0"/>
              <a:t>14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745329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lai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413130" y="2888905"/>
            <a:ext cx="6120495" cy="474268"/>
            <a:chOff x="720000" y="4726800"/>
            <a:chExt cx="4986000" cy="486000"/>
          </a:xfrm>
        </p:grpSpPr>
        <p:sp>
          <p:nvSpPr>
            <p:cNvPr id="7" name="Rectangle 6"/>
            <p:cNvSpPr/>
            <p:nvPr userDrawn="1"/>
          </p:nvSpPr>
          <p:spPr>
            <a:xfrm>
              <a:off x="720000" y="4726800"/>
              <a:ext cx="486000" cy="486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557" dirty="0"/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1845000" y="4726800"/>
              <a:ext cx="486000" cy="486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557" dirty="0"/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2407500" y="4726800"/>
              <a:ext cx="486000" cy="486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557" dirty="0"/>
            </a:p>
          </p:txBody>
        </p:sp>
        <p:sp>
          <p:nvSpPr>
            <p:cNvPr id="10" name="Rectangle 9"/>
            <p:cNvSpPr/>
            <p:nvPr userDrawn="1"/>
          </p:nvSpPr>
          <p:spPr>
            <a:xfrm>
              <a:off x="2970000" y="4726800"/>
              <a:ext cx="486000" cy="4860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557" dirty="0"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3532500" y="4726800"/>
              <a:ext cx="486000" cy="486000"/>
            </a:xfrm>
            <a:prstGeom prst="rect">
              <a:avLst/>
            </a:prstGeom>
            <a:solidFill>
              <a:srgbClr val="B30838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557" dirty="0"/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4095000" y="4726800"/>
              <a:ext cx="486000" cy="486000"/>
            </a:xfrm>
            <a:prstGeom prst="rect">
              <a:avLst/>
            </a:prstGeom>
            <a:solidFill>
              <a:srgbClr val="007B85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557" dirty="0"/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4657500" y="4726800"/>
              <a:ext cx="486000" cy="486000"/>
            </a:xfrm>
            <a:prstGeom prst="rect">
              <a:avLst/>
            </a:prstGeom>
            <a:solidFill>
              <a:srgbClr val="524E86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557" dirty="0"/>
            </a:p>
          </p:txBody>
        </p:sp>
        <p:sp>
          <p:nvSpPr>
            <p:cNvPr id="14" name="Rectangle 13"/>
            <p:cNvSpPr/>
            <p:nvPr userDrawn="1"/>
          </p:nvSpPr>
          <p:spPr>
            <a:xfrm>
              <a:off x="1282500" y="4726800"/>
              <a:ext cx="486000" cy="486000"/>
            </a:xfrm>
            <a:prstGeom prst="rect">
              <a:avLst/>
            </a:prstGeom>
            <a:solidFill>
              <a:srgbClr val="7AA5C5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557" dirty="0"/>
            </a:p>
          </p:txBody>
        </p:sp>
        <p:sp>
          <p:nvSpPr>
            <p:cNvPr id="15" name="Rectangle 14"/>
            <p:cNvSpPr/>
            <p:nvPr userDrawn="1"/>
          </p:nvSpPr>
          <p:spPr>
            <a:xfrm>
              <a:off x="5220000" y="4726800"/>
              <a:ext cx="486000" cy="486000"/>
            </a:xfrm>
            <a:prstGeom prst="rect">
              <a:avLst/>
            </a:prstGeom>
            <a:solidFill>
              <a:srgbClr val="731472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557" dirty="0"/>
            </a:p>
          </p:txBody>
        </p:sp>
      </p:grpSp>
      <p:sp>
        <p:nvSpPr>
          <p:cNvPr id="22" name="Title 1"/>
          <p:cNvSpPr>
            <a:spLocks noGrp="1"/>
          </p:cNvSpPr>
          <p:nvPr>
            <p:ph type="ctrTitle" hasCustomPrompt="1"/>
          </p:nvPr>
        </p:nvSpPr>
        <p:spPr>
          <a:xfrm>
            <a:off x="6650670" y="2806513"/>
            <a:ext cx="5006304" cy="1187025"/>
          </a:xfrm>
        </p:spPr>
        <p:txBody>
          <a:bodyPr lIns="104386" tIns="0" anchor="t" anchorCtr="0">
            <a:noAutofit/>
          </a:bodyPr>
          <a:lstStyle>
            <a:lvl1pPr algn="l">
              <a:lnSpc>
                <a:spcPct val="100000"/>
              </a:lnSpc>
              <a:defRPr sz="4475" b="1" baseline="0">
                <a:solidFill>
                  <a:srgbClr val="005581"/>
                </a:solidFill>
              </a:defRPr>
            </a:lvl1pPr>
          </a:lstStyle>
          <a:p>
            <a:r>
              <a:rPr lang="en-US" dirty="0" smtClean="0"/>
              <a:t>Enter heading (Arial bold 33pt)</a:t>
            </a:r>
            <a:endParaRPr lang="en-US" dirty="0"/>
          </a:p>
        </p:txBody>
      </p:sp>
      <p:sp>
        <p:nvSpPr>
          <p:cNvPr id="2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655440" y="4301536"/>
            <a:ext cx="4965240" cy="783421"/>
          </a:xfrm>
        </p:spPr>
        <p:txBody>
          <a:bodyPr tIns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941" b="1" i="0" spc="-24" baseline="0">
                <a:solidFill>
                  <a:srgbClr val="7AA5C5"/>
                </a:solidFill>
                <a:latin typeface="Arial"/>
                <a:cs typeface="Arial"/>
              </a:defRPr>
            </a:lvl1pPr>
            <a:lvl2pPr marL="64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887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9331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5775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2219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8663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5107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1551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Enter your heading here (Arial bold 22 </a:t>
            </a:r>
            <a:r>
              <a:rPr lang="en-US" dirty="0" err="1" smtClean="0"/>
              <a:t>pt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24" name="Text Placeholder 20"/>
          <p:cNvSpPr>
            <a:spLocks noGrp="1"/>
          </p:cNvSpPr>
          <p:nvPr>
            <p:ph type="body" sz="quarter" idx="10" hasCustomPrompt="1"/>
          </p:nvPr>
        </p:nvSpPr>
        <p:spPr>
          <a:xfrm>
            <a:off x="6655439" y="5280145"/>
            <a:ext cx="4900562" cy="506582"/>
          </a:xfrm>
        </p:spPr>
        <p:txBody>
          <a:bodyPr>
            <a:noAutofit/>
          </a:bodyPr>
          <a:lstStyle>
            <a:lvl1pPr marL="0" indent="0">
              <a:buNone/>
              <a:defRPr sz="2429" baseline="0">
                <a:solidFill>
                  <a:srgbClr val="7F7F7F"/>
                </a:solidFill>
              </a:defRPr>
            </a:lvl1pPr>
            <a:lvl2pPr>
              <a:defRPr sz="1790"/>
            </a:lvl2pPr>
            <a:lvl3pPr>
              <a:defRPr sz="1790"/>
            </a:lvl3pPr>
            <a:lvl4pPr>
              <a:defRPr sz="1790"/>
            </a:lvl4pPr>
            <a:lvl5pPr>
              <a:defRPr sz="1790"/>
            </a:lvl5pPr>
          </a:lstStyle>
          <a:p>
            <a:pPr lvl="0"/>
            <a:r>
              <a:rPr lang="en-US" dirty="0" smtClean="0"/>
              <a:t>Type your heading here</a:t>
            </a:r>
            <a:br>
              <a:rPr lang="en-US" dirty="0" smtClean="0"/>
            </a:br>
            <a:r>
              <a:rPr lang="en-US" dirty="0" smtClean="0"/>
              <a:t>(Arial 18 </a:t>
            </a:r>
            <a:r>
              <a:rPr lang="en-US" dirty="0" err="1" smtClean="0"/>
              <a:t>pt</a:t>
            </a:r>
            <a:r>
              <a:rPr lang="en-US" dirty="0" smtClean="0"/>
              <a:t>)</a:t>
            </a: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66399" y="321952"/>
            <a:ext cx="2228853" cy="1011285"/>
          </a:xfrm>
          <a:prstGeom prst="rect">
            <a:avLst/>
          </a:prstGeom>
        </p:spPr>
      </p:pic>
      <p:sp>
        <p:nvSpPr>
          <p:cNvPr id="19" name="TextBox 18"/>
          <p:cNvSpPr txBox="1"/>
          <p:nvPr userDrawn="1"/>
        </p:nvSpPr>
        <p:spPr>
          <a:xfrm>
            <a:off x="413130" y="395378"/>
            <a:ext cx="9652485" cy="643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790" b="1" i="1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ORR protects the interests of rail and road users, improving the safety, </a:t>
            </a:r>
          </a:p>
          <a:p>
            <a:pPr algn="l"/>
            <a:r>
              <a:rPr lang="en-GB" sz="1790" b="1" i="1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value and performance of railways and roads today and in the future</a:t>
            </a:r>
            <a:endParaRPr lang="en-GB" sz="9206" b="1" i="1" baseline="-25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22205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Plai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This is a plain slide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07275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977635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w/colou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325436" y="393556"/>
            <a:ext cx="12469817" cy="6626989"/>
          </a:xfrm>
          <a:prstGeom prst="rect">
            <a:avLst/>
          </a:prstGeom>
          <a:solidFill>
            <a:srgbClr val="007B85">
              <a:alpha val="1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13006" tIns="56502" rIns="113006" bIns="56502" spcCol="0" rtlCol="0" anchor="ctr"/>
          <a:lstStyle/>
          <a:p>
            <a:pPr algn="ctr"/>
            <a:endParaRPr lang="en-GB" sz="2557"/>
          </a:p>
        </p:txBody>
      </p:sp>
      <p:grpSp>
        <p:nvGrpSpPr>
          <p:cNvPr id="23" name="Group 22"/>
          <p:cNvGrpSpPr/>
          <p:nvPr userDrawn="1"/>
        </p:nvGrpSpPr>
        <p:grpSpPr>
          <a:xfrm>
            <a:off x="883826" y="2981180"/>
            <a:ext cx="6120495" cy="474268"/>
            <a:chOff x="720000" y="4726800"/>
            <a:chExt cx="4986000" cy="486000"/>
          </a:xfrm>
        </p:grpSpPr>
        <p:sp>
          <p:nvSpPr>
            <p:cNvPr id="9" name="Rectangle 8"/>
            <p:cNvSpPr/>
            <p:nvPr userDrawn="1"/>
          </p:nvSpPr>
          <p:spPr>
            <a:xfrm>
              <a:off x="720000" y="4726800"/>
              <a:ext cx="486000" cy="486000"/>
            </a:xfrm>
            <a:prstGeom prst="rect">
              <a:avLst/>
            </a:prstGeom>
            <a:solidFill>
              <a:srgbClr val="C2CDC5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557" dirty="0"/>
            </a:p>
          </p:txBody>
        </p:sp>
        <p:sp>
          <p:nvSpPr>
            <p:cNvPr id="10" name="Rectangle 9"/>
            <p:cNvSpPr/>
            <p:nvPr userDrawn="1"/>
          </p:nvSpPr>
          <p:spPr>
            <a:xfrm>
              <a:off x="1845000" y="4726800"/>
              <a:ext cx="486000" cy="486000"/>
            </a:xfrm>
            <a:prstGeom prst="rect">
              <a:avLst/>
            </a:prstGeom>
            <a:solidFill>
              <a:srgbClr val="0079C1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557" dirty="0"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2407500" y="4726800"/>
              <a:ext cx="486000" cy="486000"/>
            </a:xfrm>
            <a:prstGeom prst="rect">
              <a:avLst/>
            </a:prstGeom>
            <a:solidFill>
              <a:srgbClr val="F3901D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557" dirty="0"/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2970000" y="4726800"/>
              <a:ext cx="486000" cy="486000"/>
            </a:xfrm>
            <a:prstGeom prst="rect">
              <a:avLst/>
            </a:prstGeom>
            <a:solidFill>
              <a:srgbClr val="D9531E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557" dirty="0"/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3532500" y="4726800"/>
              <a:ext cx="486000" cy="486000"/>
            </a:xfrm>
            <a:prstGeom prst="rect">
              <a:avLst/>
            </a:prstGeom>
            <a:solidFill>
              <a:srgbClr val="B30838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557" dirty="0"/>
            </a:p>
          </p:txBody>
        </p:sp>
        <p:sp>
          <p:nvSpPr>
            <p:cNvPr id="14" name="Rectangle 13"/>
            <p:cNvSpPr/>
            <p:nvPr userDrawn="1"/>
          </p:nvSpPr>
          <p:spPr>
            <a:xfrm>
              <a:off x="4095000" y="4726800"/>
              <a:ext cx="486000" cy="486000"/>
            </a:xfrm>
            <a:prstGeom prst="rect">
              <a:avLst/>
            </a:prstGeom>
            <a:solidFill>
              <a:srgbClr val="007B85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557" dirty="0"/>
            </a:p>
          </p:txBody>
        </p:sp>
        <p:sp>
          <p:nvSpPr>
            <p:cNvPr id="15" name="Rectangle 14"/>
            <p:cNvSpPr/>
            <p:nvPr userDrawn="1"/>
          </p:nvSpPr>
          <p:spPr>
            <a:xfrm>
              <a:off x="4657500" y="4726800"/>
              <a:ext cx="486000" cy="486000"/>
            </a:xfrm>
            <a:prstGeom prst="rect">
              <a:avLst/>
            </a:prstGeom>
            <a:solidFill>
              <a:srgbClr val="524E86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557" dirty="0"/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1282500" y="4726800"/>
              <a:ext cx="486000" cy="486000"/>
            </a:xfrm>
            <a:prstGeom prst="rect">
              <a:avLst/>
            </a:prstGeom>
            <a:solidFill>
              <a:srgbClr val="7AA5C5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557" dirty="0"/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5220000" y="4726800"/>
              <a:ext cx="486000" cy="486000"/>
            </a:xfrm>
            <a:prstGeom prst="rect">
              <a:avLst/>
            </a:prstGeom>
            <a:solidFill>
              <a:srgbClr val="731472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557" dirty="0"/>
            </a:p>
          </p:txBody>
        </p:sp>
      </p:grpSp>
      <p:sp>
        <p:nvSpPr>
          <p:cNvPr id="20" name="Rectangle 19"/>
          <p:cNvSpPr/>
          <p:nvPr userDrawn="1"/>
        </p:nvSpPr>
        <p:spPr>
          <a:xfrm>
            <a:off x="7106771" y="2981180"/>
            <a:ext cx="4901529" cy="299118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113006" tIns="56502" rIns="113006" bIns="56502" rtlCol="0" anchor="ctr"/>
          <a:lstStyle/>
          <a:p>
            <a:pPr algn="ctr"/>
            <a:endParaRPr lang="en-US" sz="2557" dirty="0"/>
          </a:p>
        </p:txBody>
      </p:sp>
      <p:sp>
        <p:nvSpPr>
          <p:cNvPr id="21" name="Title 1"/>
          <p:cNvSpPr>
            <a:spLocks noGrp="1"/>
          </p:cNvSpPr>
          <p:nvPr>
            <p:ph type="ctrTitle" hasCustomPrompt="1"/>
          </p:nvPr>
        </p:nvSpPr>
        <p:spPr>
          <a:xfrm>
            <a:off x="7106772" y="2990535"/>
            <a:ext cx="4901530" cy="533991"/>
          </a:xfrm>
        </p:spPr>
        <p:txBody>
          <a:bodyPr lIns="104386" tIns="0" anchor="t" anchorCtr="0">
            <a:noAutofit/>
          </a:bodyPr>
          <a:lstStyle>
            <a:lvl1pPr algn="l">
              <a:lnSpc>
                <a:spcPct val="100000"/>
              </a:lnSpc>
              <a:defRPr sz="4475" b="1" baseline="0">
                <a:solidFill>
                  <a:srgbClr val="005581"/>
                </a:solidFill>
              </a:defRPr>
            </a:lvl1pPr>
          </a:lstStyle>
          <a:p>
            <a:r>
              <a:rPr lang="en-US" dirty="0" smtClean="0"/>
              <a:t>Main heading Arial bold 36pt</a:t>
            </a:r>
            <a:endParaRPr lang="en-US" dirty="0"/>
          </a:p>
        </p:txBody>
      </p:sp>
      <p:sp>
        <p:nvSpPr>
          <p:cNvPr id="2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112415" y="4306542"/>
            <a:ext cx="3623686" cy="783421"/>
          </a:xfrm>
        </p:spPr>
        <p:txBody>
          <a:bodyPr tIns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941" b="1" i="0" spc="-24" baseline="0">
                <a:solidFill>
                  <a:srgbClr val="7AA5C5"/>
                </a:solidFill>
                <a:latin typeface="Arial"/>
                <a:cs typeface="Arial"/>
              </a:defRPr>
            </a:lvl1pPr>
            <a:lvl2pPr marL="64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887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9331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5775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2219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8663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5107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1551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Subhead heading Arial 24 </a:t>
            </a:r>
            <a:r>
              <a:rPr lang="en-US" dirty="0" err="1" smtClean="0"/>
              <a:t>pt</a:t>
            </a:r>
            <a:endParaRPr lang="en-US" dirty="0"/>
          </a:p>
        </p:txBody>
      </p:sp>
      <p:sp>
        <p:nvSpPr>
          <p:cNvPr id="25" name="Text Placeholder 20"/>
          <p:cNvSpPr>
            <a:spLocks noGrp="1"/>
          </p:cNvSpPr>
          <p:nvPr>
            <p:ph type="body" sz="quarter" idx="10" hasCustomPrompt="1"/>
          </p:nvPr>
        </p:nvSpPr>
        <p:spPr>
          <a:xfrm>
            <a:off x="7103061" y="5259125"/>
            <a:ext cx="4900562" cy="506582"/>
          </a:xfrm>
        </p:spPr>
        <p:txBody>
          <a:bodyPr>
            <a:noAutofit/>
          </a:bodyPr>
          <a:lstStyle>
            <a:lvl1pPr marL="0" indent="0">
              <a:buNone/>
              <a:defRPr sz="2429">
                <a:solidFill>
                  <a:srgbClr val="7F7F7F"/>
                </a:solidFill>
              </a:defRPr>
            </a:lvl1pPr>
            <a:lvl2pPr>
              <a:defRPr sz="1790"/>
            </a:lvl2pPr>
            <a:lvl3pPr>
              <a:defRPr sz="1790"/>
            </a:lvl3pPr>
            <a:lvl4pPr>
              <a:defRPr sz="1790"/>
            </a:lvl4pPr>
            <a:lvl5pPr>
              <a:defRPr sz="1790"/>
            </a:lvl5pPr>
          </a:lstStyle>
          <a:p>
            <a:pPr lvl="0"/>
            <a:r>
              <a:rPr lang="en-US" dirty="0" smtClean="0"/>
              <a:t>Sub-heading 2 Arial 20 </a:t>
            </a:r>
            <a:r>
              <a:rPr lang="en-US" dirty="0" err="1" smtClean="0"/>
              <a:t>pt</a:t>
            </a:r>
            <a:endParaRPr lang="en-US" dirty="0" smtClean="0"/>
          </a:p>
        </p:txBody>
      </p:sp>
      <p:sp>
        <p:nvSpPr>
          <p:cNvPr id="28" name="TextBox 27"/>
          <p:cNvSpPr txBox="1"/>
          <p:nvPr userDrawn="1"/>
        </p:nvSpPr>
        <p:spPr>
          <a:xfrm>
            <a:off x="325436" y="396994"/>
            <a:ext cx="10120673" cy="643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790" b="1" i="1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ORR protects the interests of rail and road users, improving the safety, </a:t>
            </a:r>
          </a:p>
          <a:p>
            <a:pPr algn="l"/>
            <a:r>
              <a:rPr lang="en-GB" sz="1790" b="1" i="1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value and performance of railways and roads today and in the future</a:t>
            </a:r>
            <a:endParaRPr lang="en-GB" sz="9206" b="1" i="1" baseline="-25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6109" y="396994"/>
            <a:ext cx="2349143" cy="1053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3298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slide w/colou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325436" y="383046"/>
            <a:ext cx="12469817" cy="6626989"/>
          </a:xfrm>
          <a:prstGeom prst="rect">
            <a:avLst/>
          </a:prstGeom>
          <a:solidFill>
            <a:srgbClr val="0079C1">
              <a:alpha val="14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13006" tIns="56502" rIns="113006" bIns="56502" spcCol="0" rtlCol="0" anchor="ctr"/>
          <a:lstStyle/>
          <a:p>
            <a:pPr algn="ctr"/>
            <a:endParaRPr lang="en-GB" sz="2557"/>
          </a:p>
        </p:txBody>
      </p:sp>
      <p:grpSp>
        <p:nvGrpSpPr>
          <p:cNvPr id="23" name="Group 22"/>
          <p:cNvGrpSpPr/>
          <p:nvPr userDrawn="1"/>
        </p:nvGrpSpPr>
        <p:grpSpPr>
          <a:xfrm>
            <a:off x="883826" y="2991690"/>
            <a:ext cx="6120495" cy="474268"/>
            <a:chOff x="720000" y="4726800"/>
            <a:chExt cx="4986000" cy="486000"/>
          </a:xfrm>
        </p:grpSpPr>
        <p:sp>
          <p:nvSpPr>
            <p:cNvPr id="9" name="Rectangle 8"/>
            <p:cNvSpPr/>
            <p:nvPr userDrawn="1"/>
          </p:nvSpPr>
          <p:spPr>
            <a:xfrm>
              <a:off x="720000" y="4726800"/>
              <a:ext cx="486000" cy="486000"/>
            </a:xfrm>
            <a:prstGeom prst="rect">
              <a:avLst/>
            </a:prstGeom>
            <a:solidFill>
              <a:srgbClr val="C2CDC5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557" dirty="0"/>
            </a:p>
          </p:txBody>
        </p:sp>
        <p:sp>
          <p:nvSpPr>
            <p:cNvPr id="10" name="Rectangle 9"/>
            <p:cNvSpPr/>
            <p:nvPr userDrawn="1"/>
          </p:nvSpPr>
          <p:spPr>
            <a:xfrm>
              <a:off x="1845000" y="4726800"/>
              <a:ext cx="486000" cy="486000"/>
            </a:xfrm>
            <a:prstGeom prst="rect">
              <a:avLst/>
            </a:prstGeom>
            <a:solidFill>
              <a:srgbClr val="0079C1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557" dirty="0"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2407500" y="4726800"/>
              <a:ext cx="486000" cy="486000"/>
            </a:xfrm>
            <a:prstGeom prst="rect">
              <a:avLst/>
            </a:prstGeom>
            <a:solidFill>
              <a:srgbClr val="F3901D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557" dirty="0"/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2970000" y="4726800"/>
              <a:ext cx="486000" cy="486000"/>
            </a:xfrm>
            <a:prstGeom prst="rect">
              <a:avLst/>
            </a:prstGeom>
            <a:solidFill>
              <a:srgbClr val="D9531E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557" dirty="0"/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3532500" y="4726800"/>
              <a:ext cx="486000" cy="486000"/>
            </a:xfrm>
            <a:prstGeom prst="rect">
              <a:avLst/>
            </a:prstGeom>
            <a:solidFill>
              <a:srgbClr val="B30838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557" dirty="0"/>
            </a:p>
          </p:txBody>
        </p:sp>
        <p:sp>
          <p:nvSpPr>
            <p:cNvPr id="14" name="Rectangle 13"/>
            <p:cNvSpPr/>
            <p:nvPr userDrawn="1"/>
          </p:nvSpPr>
          <p:spPr>
            <a:xfrm>
              <a:off x="4095000" y="4726800"/>
              <a:ext cx="486000" cy="486000"/>
            </a:xfrm>
            <a:prstGeom prst="rect">
              <a:avLst/>
            </a:prstGeom>
            <a:solidFill>
              <a:srgbClr val="007B85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557" dirty="0"/>
            </a:p>
          </p:txBody>
        </p:sp>
        <p:sp>
          <p:nvSpPr>
            <p:cNvPr id="15" name="Rectangle 14"/>
            <p:cNvSpPr/>
            <p:nvPr userDrawn="1"/>
          </p:nvSpPr>
          <p:spPr>
            <a:xfrm>
              <a:off x="4657500" y="4726800"/>
              <a:ext cx="486000" cy="486000"/>
            </a:xfrm>
            <a:prstGeom prst="rect">
              <a:avLst/>
            </a:prstGeom>
            <a:solidFill>
              <a:srgbClr val="524E86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557" dirty="0"/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1282500" y="4726800"/>
              <a:ext cx="486000" cy="486000"/>
            </a:xfrm>
            <a:prstGeom prst="rect">
              <a:avLst/>
            </a:prstGeom>
            <a:solidFill>
              <a:srgbClr val="7AA5C5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557" dirty="0"/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5220000" y="4726800"/>
              <a:ext cx="486000" cy="486000"/>
            </a:xfrm>
            <a:prstGeom prst="rect">
              <a:avLst/>
            </a:prstGeom>
            <a:solidFill>
              <a:srgbClr val="731472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557" dirty="0"/>
            </a:p>
          </p:txBody>
        </p:sp>
      </p:grpSp>
      <p:sp>
        <p:nvSpPr>
          <p:cNvPr id="19" name="Rectangle 18"/>
          <p:cNvSpPr/>
          <p:nvPr userDrawn="1"/>
        </p:nvSpPr>
        <p:spPr>
          <a:xfrm>
            <a:off x="7106771" y="2991690"/>
            <a:ext cx="4901529" cy="299118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113006" tIns="56502" rIns="113006" bIns="56502" rtlCol="0" anchor="ctr"/>
          <a:lstStyle/>
          <a:p>
            <a:pPr algn="ctr"/>
            <a:endParaRPr lang="en-US" sz="2557" dirty="0"/>
          </a:p>
        </p:txBody>
      </p:sp>
      <p:sp>
        <p:nvSpPr>
          <p:cNvPr id="20" name="Title 1"/>
          <p:cNvSpPr>
            <a:spLocks noGrp="1"/>
          </p:cNvSpPr>
          <p:nvPr>
            <p:ph type="ctrTitle" hasCustomPrompt="1"/>
          </p:nvPr>
        </p:nvSpPr>
        <p:spPr>
          <a:xfrm>
            <a:off x="7106772" y="3001045"/>
            <a:ext cx="4901530" cy="533991"/>
          </a:xfrm>
        </p:spPr>
        <p:txBody>
          <a:bodyPr lIns="104386" tIns="0" anchor="t" anchorCtr="0">
            <a:noAutofit/>
          </a:bodyPr>
          <a:lstStyle>
            <a:lvl1pPr algn="l">
              <a:lnSpc>
                <a:spcPct val="100000"/>
              </a:lnSpc>
              <a:defRPr sz="4475" b="1" baseline="0">
                <a:solidFill>
                  <a:srgbClr val="005581"/>
                </a:solidFill>
              </a:defRPr>
            </a:lvl1pPr>
          </a:lstStyle>
          <a:p>
            <a:r>
              <a:rPr lang="en-US" dirty="0" smtClean="0"/>
              <a:t>Main heading Arial bold 36pt</a:t>
            </a:r>
            <a:endParaRPr lang="en-US" dirty="0"/>
          </a:p>
        </p:txBody>
      </p:sp>
      <p:sp>
        <p:nvSpPr>
          <p:cNvPr id="2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112415" y="4317052"/>
            <a:ext cx="3623686" cy="783421"/>
          </a:xfrm>
        </p:spPr>
        <p:txBody>
          <a:bodyPr tIns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941" b="1" i="0" spc="-24" baseline="0">
                <a:solidFill>
                  <a:srgbClr val="7AA5C5"/>
                </a:solidFill>
                <a:latin typeface="Arial"/>
                <a:cs typeface="Arial"/>
              </a:defRPr>
            </a:lvl1pPr>
            <a:lvl2pPr marL="64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887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9331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5775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2219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8663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5107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1551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Subhead heading Arial 24 </a:t>
            </a:r>
            <a:r>
              <a:rPr lang="en-US" dirty="0" err="1" smtClean="0"/>
              <a:t>pt</a:t>
            </a:r>
            <a:endParaRPr lang="en-US" dirty="0"/>
          </a:p>
        </p:txBody>
      </p:sp>
      <p:sp>
        <p:nvSpPr>
          <p:cNvPr id="24" name="Text Placeholder 20"/>
          <p:cNvSpPr>
            <a:spLocks noGrp="1"/>
          </p:cNvSpPr>
          <p:nvPr>
            <p:ph type="body" sz="quarter" idx="10" hasCustomPrompt="1"/>
          </p:nvPr>
        </p:nvSpPr>
        <p:spPr>
          <a:xfrm>
            <a:off x="7103061" y="5269635"/>
            <a:ext cx="4900562" cy="506582"/>
          </a:xfrm>
        </p:spPr>
        <p:txBody>
          <a:bodyPr>
            <a:noAutofit/>
          </a:bodyPr>
          <a:lstStyle>
            <a:lvl1pPr marL="0" indent="0">
              <a:buNone/>
              <a:defRPr sz="2429">
                <a:solidFill>
                  <a:srgbClr val="7F7F7F"/>
                </a:solidFill>
              </a:defRPr>
            </a:lvl1pPr>
            <a:lvl2pPr>
              <a:defRPr sz="1790"/>
            </a:lvl2pPr>
            <a:lvl3pPr>
              <a:defRPr sz="1790"/>
            </a:lvl3pPr>
            <a:lvl4pPr>
              <a:defRPr sz="1790"/>
            </a:lvl4pPr>
            <a:lvl5pPr>
              <a:defRPr sz="1790"/>
            </a:lvl5pPr>
          </a:lstStyle>
          <a:p>
            <a:pPr lvl="0"/>
            <a:r>
              <a:rPr lang="en-US" dirty="0" smtClean="0"/>
              <a:t>Sub-heading 2 Arial 20 </a:t>
            </a:r>
            <a:r>
              <a:rPr lang="en-US" dirty="0" err="1" smtClean="0"/>
              <a:t>pt</a:t>
            </a:r>
            <a:endParaRPr lang="en-US" dirty="0" smtClean="0"/>
          </a:p>
        </p:txBody>
      </p:sp>
      <p:sp>
        <p:nvSpPr>
          <p:cNvPr id="22" name="TextBox 21"/>
          <p:cNvSpPr txBox="1"/>
          <p:nvPr userDrawn="1"/>
        </p:nvSpPr>
        <p:spPr>
          <a:xfrm>
            <a:off x="325436" y="396994"/>
            <a:ext cx="10120673" cy="643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790" b="1" i="1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ORR protects the interests of rail and road users, improving the safety, </a:t>
            </a:r>
          </a:p>
          <a:p>
            <a:pPr algn="l"/>
            <a:r>
              <a:rPr lang="en-GB" sz="1790" b="1" i="1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value and performance of railways and roads today and in the future</a:t>
            </a:r>
            <a:endParaRPr lang="en-GB" sz="9206" b="1" i="1" baseline="-25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26" name="Picture 2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6109" y="396994"/>
            <a:ext cx="2349143" cy="1053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1214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83826" y="1412267"/>
            <a:ext cx="11808619" cy="5358377"/>
          </a:xfrm>
        </p:spPr>
        <p:txBody>
          <a:bodyPr/>
          <a:lstStyle>
            <a:lvl1pPr>
              <a:lnSpc>
                <a:spcPts val="2965"/>
              </a:lnSpc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6372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883826" y="526965"/>
            <a:ext cx="11357164" cy="6323578"/>
          </a:xfrm>
          <a:prstGeom prst="rect">
            <a:avLst/>
          </a:prstGeom>
          <a:solidFill>
            <a:srgbClr val="BDD2E2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128882" tIns="64441" rIns="128882" bIns="64441" spcCol="0" rtlCol="0" anchor="ctr"/>
          <a:lstStyle/>
          <a:p>
            <a:pPr algn="ctr"/>
            <a:endParaRPr lang="en-US" sz="2557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57886" y="3694526"/>
            <a:ext cx="5825223" cy="2006640"/>
          </a:xfrm>
        </p:spPr>
        <p:txBody>
          <a:bodyPr tIns="0" anchor="t">
            <a:normAutofit/>
          </a:bodyPr>
          <a:lstStyle>
            <a:lvl1pPr algn="l">
              <a:defRPr sz="4475" b="1" cap="none" baseline="0">
                <a:solidFill>
                  <a:srgbClr val="731472"/>
                </a:solidFill>
              </a:defRPr>
            </a:lvl1pPr>
          </a:lstStyle>
          <a:p>
            <a:r>
              <a:rPr lang="en-GB" dirty="0" smtClean="0"/>
              <a:t>This is a divider slide to use between sections </a:t>
            </a:r>
            <a:endParaRPr lang="en-US" dirty="0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883826" y="3769430"/>
            <a:ext cx="4927330" cy="474268"/>
            <a:chOff x="720000" y="4726800"/>
            <a:chExt cx="4014000" cy="486000"/>
          </a:xfrm>
        </p:grpSpPr>
        <p:sp>
          <p:nvSpPr>
            <p:cNvPr id="12" name="Rectangle 11"/>
            <p:cNvSpPr/>
            <p:nvPr userDrawn="1"/>
          </p:nvSpPr>
          <p:spPr>
            <a:xfrm>
              <a:off x="720000" y="4726800"/>
              <a:ext cx="486000" cy="486000"/>
            </a:xfrm>
            <a:prstGeom prst="rect">
              <a:avLst/>
            </a:prstGeom>
            <a:solidFill>
              <a:srgbClr val="7AA5C5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557" dirty="0"/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1308000" y="4726800"/>
              <a:ext cx="486000" cy="486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557" dirty="0"/>
            </a:p>
          </p:txBody>
        </p:sp>
        <p:sp>
          <p:nvSpPr>
            <p:cNvPr id="14" name="Rectangle 13"/>
            <p:cNvSpPr/>
            <p:nvPr userDrawn="1"/>
          </p:nvSpPr>
          <p:spPr>
            <a:xfrm>
              <a:off x="1896000" y="4726800"/>
              <a:ext cx="486000" cy="486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557" dirty="0"/>
            </a:p>
          </p:txBody>
        </p:sp>
        <p:sp>
          <p:nvSpPr>
            <p:cNvPr id="15" name="Rectangle 14"/>
            <p:cNvSpPr/>
            <p:nvPr userDrawn="1"/>
          </p:nvSpPr>
          <p:spPr>
            <a:xfrm>
              <a:off x="2484000" y="4726800"/>
              <a:ext cx="486000" cy="4860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557" dirty="0"/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3072000" y="4726800"/>
              <a:ext cx="486000" cy="486000"/>
            </a:xfrm>
            <a:prstGeom prst="rect">
              <a:avLst/>
            </a:prstGeom>
            <a:solidFill>
              <a:srgbClr val="B30838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557" dirty="0"/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3660000" y="4726800"/>
              <a:ext cx="486000" cy="486000"/>
            </a:xfrm>
            <a:prstGeom prst="rect">
              <a:avLst/>
            </a:prstGeom>
            <a:solidFill>
              <a:srgbClr val="007B85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557" dirty="0"/>
            </a:p>
          </p:txBody>
        </p:sp>
        <p:sp>
          <p:nvSpPr>
            <p:cNvPr id="18" name="Rectangle 17"/>
            <p:cNvSpPr/>
            <p:nvPr userDrawn="1"/>
          </p:nvSpPr>
          <p:spPr>
            <a:xfrm>
              <a:off x="4248000" y="4726800"/>
              <a:ext cx="486000" cy="486000"/>
            </a:xfrm>
            <a:prstGeom prst="rect">
              <a:avLst/>
            </a:prstGeom>
            <a:solidFill>
              <a:srgbClr val="524E86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557" dirty="0"/>
            </a:p>
          </p:txBody>
        </p:sp>
      </p:grpSp>
      <p:sp>
        <p:nvSpPr>
          <p:cNvPr id="19" name="TextBox 18"/>
          <p:cNvSpPr txBox="1"/>
          <p:nvPr userDrawn="1"/>
        </p:nvSpPr>
        <p:spPr>
          <a:xfrm>
            <a:off x="883826" y="526966"/>
            <a:ext cx="11357164" cy="643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790" b="1" i="1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ORR protects the interests of rail and road users, improving the safety, </a:t>
            </a:r>
          </a:p>
          <a:p>
            <a:pPr algn="l"/>
            <a:r>
              <a:rPr lang="en-GB" sz="1790" b="1" i="1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value and performance of railways and roads today and in the future</a:t>
            </a:r>
            <a:endParaRPr lang="en-GB" sz="9206" b="1" i="1" baseline="-25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25648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lum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883826" y="1406655"/>
            <a:ext cx="5833250" cy="5353962"/>
          </a:xfrm>
        </p:spPr>
        <p:txBody>
          <a:bodyPr>
            <a:normAutofit/>
          </a:bodyPr>
          <a:lstStyle>
            <a:lvl1pPr>
              <a:defRPr sz="2941"/>
            </a:lvl1pPr>
            <a:lvl2pPr>
              <a:defRPr sz="2429"/>
            </a:lvl2pPr>
            <a:lvl3pPr>
              <a:defRPr sz="2301"/>
            </a:lvl3pPr>
            <a:lvl4pPr>
              <a:defRPr sz="2301"/>
            </a:lvl4pPr>
            <a:lvl5pPr>
              <a:defRPr sz="2301"/>
            </a:lvl5pPr>
            <a:lvl6pPr>
              <a:defRPr sz="2557"/>
            </a:lvl6pPr>
            <a:lvl7pPr>
              <a:defRPr sz="2557"/>
            </a:lvl7pPr>
            <a:lvl8pPr>
              <a:defRPr sz="2557"/>
            </a:lvl8pPr>
            <a:lvl9pPr>
              <a:defRPr sz="2557"/>
            </a:lvl9pPr>
          </a:lstStyle>
          <a:p>
            <a:pPr lvl="0"/>
            <a:r>
              <a:rPr lang="en-US" dirty="0" smtClean="0"/>
              <a:t>This allows you to use two columns of text 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97476" y="1406655"/>
            <a:ext cx="5794971" cy="5353962"/>
          </a:xfrm>
        </p:spPr>
        <p:txBody>
          <a:bodyPr>
            <a:normAutofit/>
          </a:bodyPr>
          <a:lstStyle>
            <a:lvl1pPr>
              <a:defRPr sz="2941"/>
            </a:lvl1pPr>
            <a:lvl2pPr>
              <a:defRPr sz="2429"/>
            </a:lvl2pPr>
            <a:lvl3pPr>
              <a:defRPr sz="2301"/>
            </a:lvl3pPr>
            <a:lvl4pPr>
              <a:defRPr sz="2301"/>
            </a:lvl4pPr>
            <a:lvl5pPr>
              <a:defRPr sz="2301"/>
            </a:lvl5pPr>
            <a:lvl6pPr>
              <a:defRPr sz="2557"/>
            </a:lvl6pPr>
            <a:lvl7pPr>
              <a:defRPr sz="2557"/>
            </a:lvl7pPr>
            <a:lvl8pPr>
              <a:defRPr sz="2557"/>
            </a:lvl8pPr>
            <a:lvl9pPr>
              <a:defRPr sz="2557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61876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883823" y="1406655"/>
            <a:ext cx="7371109" cy="5353962"/>
          </a:xfrm>
        </p:spPr>
        <p:txBody>
          <a:bodyPr>
            <a:normAutofit/>
          </a:bodyPr>
          <a:lstStyle>
            <a:lvl1pPr>
              <a:defRPr sz="2941" baseline="0"/>
            </a:lvl1pPr>
            <a:lvl2pPr>
              <a:defRPr sz="2429"/>
            </a:lvl2pPr>
            <a:lvl3pPr>
              <a:defRPr sz="2301"/>
            </a:lvl3pPr>
            <a:lvl4pPr>
              <a:defRPr sz="2301"/>
            </a:lvl4pPr>
            <a:lvl5pPr>
              <a:defRPr sz="2301"/>
            </a:lvl5pPr>
            <a:lvl6pPr>
              <a:defRPr sz="2557"/>
            </a:lvl6pPr>
            <a:lvl7pPr>
              <a:defRPr sz="2557"/>
            </a:lvl7pPr>
            <a:lvl8pPr>
              <a:defRPr sz="2557"/>
            </a:lvl8pPr>
            <a:lvl9pPr>
              <a:defRPr sz="2557"/>
            </a:lvl9pPr>
          </a:lstStyle>
          <a:p>
            <a:pPr lvl="0"/>
            <a:r>
              <a:rPr lang="en-US" dirty="0" smtClean="0"/>
              <a:t>This slide is for text with an image right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8993603" y="1406655"/>
            <a:ext cx="3698842" cy="5353962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r>
              <a:rPr lang="en-US" dirty="0" smtClean="0"/>
              <a:t>Click icon to add a picture from EA library or one that you have copyright for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51169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ull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8484729" y="1406656"/>
            <a:ext cx="4207716" cy="2481785"/>
          </a:xfrm>
        </p:spPr>
        <p:txBody>
          <a:bodyPr lIns="104386">
            <a:noAutofit/>
          </a:bodyPr>
          <a:lstStyle>
            <a:lvl1pPr marL="0" indent="311425">
              <a:lnSpc>
                <a:spcPts val="2720"/>
              </a:lnSpc>
              <a:buNone/>
              <a:defRPr sz="2429" b="1" baseline="0">
                <a:solidFill>
                  <a:srgbClr val="7F7F7F"/>
                </a:solidFill>
              </a:defRPr>
            </a:lvl1pPr>
            <a:lvl2pPr marL="644399" indent="0">
              <a:lnSpc>
                <a:spcPts val="2720"/>
              </a:lnSpc>
              <a:buNone/>
              <a:defRPr sz="2429" b="1"/>
            </a:lvl2pPr>
            <a:lvl3pPr marL="1288799" indent="0">
              <a:lnSpc>
                <a:spcPts val="2720"/>
              </a:lnSpc>
              <a:buNone/>
              <a:defRPr sz="2429" b="1"/>
            </a:lvl3pPr>
            <a:lvl4pPr marL="1933198" indent="0">
              <a:lnSpc>
                <a:spcPts val="2720"/>
              </a:lnSpc>
              <a:buNone/>
              <a:defRPr sz="2429" b="1"/>
            </a:lvl4pPr>
            <a:lvl5pPr marL="2577598" indent="0">
              <a:lnSpc>
                <a:spcPts val="2720"/>
              </a:lnSpc>
              <a:buNone/>
              <a:defRPr sz="2429" b="1"/>
            </a:lvl5pPr>
          </a:lstStyle>
          <a:p>
            <a:pPr lvl="0"/>
            <a:r>
              <a:rPr lang="en-US" dirty="0" smtClean="0"/>
              <a:t>This is if you wanted to add a quote alongside your bullet points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83823" y="1406655"/>
            <a:ext cx="7371109" cy="5353962"/>
          </a:xfrm>
        </p:spPr>
        <p:txBody>
          <a:bodyPr>
            <a:normAutofit/>
          </a:bodyPr>
          <a:lstStyle>
            <a:lvl1pPr>
              <a:buClr>
                <a:schemeClr val="accent3"/>
              </a:buClr>
              <a:defRPr sz="2941"/>
            </a:lvl1pPr>
            <a:lvl2pPr>
              <a:buClr>
                <a:schemeClr val="accent3"/>
              </a:buClr>
              <a:defRPr sz="2429"/>
            </a:lvl2pPr>
            <a:lvl3pPr>
              <a:buClr>
                <a:schemeClr val="accent3"/>
              </a:buClr>
              <a:defRPr sz="2301"/>
            </a:lvl3pPr>
            <a:lvl4pPr>
              <a:buClr>
                <a:schemeClr val="accent3"/>
              </a:buClr>
              <a:defRPr sz="2301"/>
            </a:lvl4pPr>
            <a:lvl5pPr>
              <a:buClr>
                <a:schemeClr val="accent3"/>
              </a:buClr>
              <a:defRPr sz="2301"/>
            </a:lvl5pPr>
            <a:lvl6pPr>
              <a:defRPr sz="2557"/>
            </a:lvl6pPr>
            <a:lvl7pPr>
              <a:defRPr sz="2557"/>
            </a:lvl7pPr>
            <a:lvl8pPr>
              <a:defRPr sz="2557"/>
            </a:lvl8pPr>
            <a:lvl9pPr>
              <a:defRPr sz="2557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8480310" y="1415780"/>
            <a:ext cx="0" cy="1844377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 userDrawn="1"/>
        </p:nvSpPr>
        <p:spPr>
          <a:xfrm>
            <a:off x="8566781" y="1375264"/>
            <a:ext cx="841037" cy="10515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8156"/>
              </a:lnSpc>
            </a:pPr>
            <a:r>
              <a:rPr lang="en-US" sz="8183" dirty="0" smtClean="0">
                <a:solidFill>
                  <a:srgbClr val="731472"/>
                </a:solidFill>
              </a:rPr>
              <a:t>“</a:t>
            </a:r>
            <a:endParaRPr lang="en-US" sz="8183" dirty="0">
              <a:solidFill>
                <a:srgbClr val="731472"/>
              </a:solidFill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11267861" y="3461696"/>
            <a:ext cx="841037" cy="10515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8156"/>
              </a:lnSpc>
            </a:pPr>
            <a:r>
              <a:rPr lang="en-US" sz="8183" dirty="0" smtClean="0">
                <a:solidFill>
                  <a:srgbClr val="731472"/>
                </a:solidFill>
              </a:rPr>
              <a:t>”</a:t>
            </a:r>
            <a:endParaRPr lang="en-US" sz="8183" dirty="0">
              <a:solidFill>
                <a:srgbClr val="73147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94405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statist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8484729" y="2582129"/>
            <a:ext cx="4207716" cy="2481785"/>
          </a:xfrm>
        </p:spPr>
        <p:txBody>
          <a:bodyPr lIns="104386">
            <a:noAutofit/>
          </a:bodyPr>
          <a:lstStyle>
            <a:lvl1pPr marL="0" indent="0">
              <a:lnSpc>
                <a:spcPts val="2720"/>
              </a:lnSpc>
              <a:buNone/>
              <a:defRPr sz="2429" b="1">
                <a:solidFill>
                  <a:srgbClr val="7F7F7F"/>
                </a:solidFill>
              </a:defRPr>
            </a:lvl1pPr>
            <a:lvl2pPr marL="644399" indent="0">
              <a:lnSpc>
                <a:spcPts val="2720"/>
              </a:lnSpc>
              <a:buNone/>
              <a:defRPr sz="2429" b="1"/>
            </a:lvl2pPr>
            <a:lvl3pPr marL="1288799" indent="0">
              <a:lnSpc>
                <a:spcPts val="2720"/>
              </a:lnSpc>
              <a:buNone/>
              <a:defRPr sz="2429" b="1"/>
            </a:lvl3pPr>
            <a:lvl4pPr marL="1933198" indent="0">
              <a:lnSpc>
                <a:spcPts val="2720"/>
              </a:lnSpc>
              <a:buNone/>
              <a:defRPr sz="2429" b="1"/>
            </a:lvl4pPr>
            <a:lvl5pPr marL="2577598" indent="0">
              <a:lnSpc>
                <a:spcPts val="2720"/>
              </a:lnSpc>
              <a:buNone/>
              <a:defRPr sz="2429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883823" y="1406655"/>
            <a:ext cx="7371109" cy="5353962"/>
          </a:xfrm>
        </p:spPr>
        <p:txBody>
          <a:bodyPr>
            <a:normAutofit/>
          </a:bodyPr>
          <a:lstStyle>
            <a:lvl1pPr>
              <a:buClr>
                <a:schemeClr val="accent4"/>
              </a:buClr>
              <a:defRPr sz="2941" baseline="0"/>
            </a:lvl1pPr>
            <a:lvl2pPr>
              <a:buClr>
                <a:schemeClr val="accent4"/>
              </a:buClr>
              <a:defRPr sz="2429"/>
            </a:lvl2pPr>
            <a:lvl3pPr>
              <a:buClr>
                <a:schemeClr val="accent4"/>
              </a:buClr>
              <a:defRPr sz="2301"/>
            </a:lvl3pPr>
            <a:lvl4pPr>
              <a:buClr>
                <a:schemeClr val="accent4"/>
              </a:buClr>
              <a:defRPr sz="2301"/>
            </a:lvl4pPr>
            <a:lvl5pPr>
              <a:buClr>
                <a:schemeClr val="accent4"/>
              </a:buClr>
              <a:defRPr sz="2301"/>
            </a:lvl5pPr>
            <a:lvl6pPr>
              <a:defRPr sz="2557"/>
            </a:lvl6pPr>
            <a:lvl7pPr>
              <a:defRPr sz="2557"/>
            </a:lvl7pPr>
            <a:lvl8pPr>
              <a:defRPr sz="2557"/>
            </a:lvl8pPr>
            <a:lvl9pPr>
              <a:defRPr sz="2557"/>
            </a:lvl9pPr>
          </a:lstStyle>
          <a:p>
            <a:pPr lvl="0"/>
            <a:r>
              <a:rPr lang="en-US" dirty="0" smtClean="0"/>
              <a:t>This slide is if you want to put bullets and a statistic on your slide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8480310" y="1415780"/>
            <a:ext cx="0" cy="1844377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8480312" y="1415951"/>
            <a:ext cx="4211661" cy="1030204"/>
          </a:xfrm>
        </p:spPr>
        <p:txBody>
          <a:bodyPr>
            <a:noAutofit/>
          </a:bodyPr>
          <a:lstStyle>
            <a:lvl1pPr marL="0" indent="0">
              <a:lnSpc>
                <a:spcPts val="12235"/>
              </a:lnSpc>
              <a:spcBef>
                <a:spcPts val="0"/>
              </a:spcBef>
              <a:buNone/>
              <a:defRPr sz="14320" b="1" i="0">
                <a:solidFill>
                  <a:schemeClr val="accent4"/>
                </a:solidFill>
              </a:defRPr>
            </a:lvl1pPr>
            <a:lvl2pPr marL="644399" indent="0">
              <a:buNone/>
              <a:defRPr/>
            </a:lvl2pPr>
            <a:lvl3pPr marL="1288799" indent="0">
              <a:buNone/>
              <a:defRPr/>
            </a:lvl3pPr>
            <a:lvl4pPr marL="1933198" indent="0">
              <a:buNone/>
              <a:defRPr/>
            </a:lvl4pPr>
            <a:lvl5pPr marL="2577598" indent="0">
              <a:buNone/>
              <a:defRPr/>
            </a:lvl5pPr>
          </a:lstStyle>
          <a:p>
            <a:pPr lvl="0"/>
            <a:r>
              <a:rPr lang="en-GB" dirty="0" smtClean="0"/>
              <a:t>Stat</a:t>
            </a:r>
          </a:p>
        </p:txBody>
      </p:sp>
    </p:spTree>
    <p:extLst>
      <p:ext uri="{BB962C8B-B14F-4D97-AF65-F5344CB8AC3E}">
        <p14:creationId xmlns:p14="http://schemas.microsoft.com/office/powerpoint/2010/main" val="25576330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83826" y="491835"/>
            <a:ext cx="11808619" cy="850819"/>
          </a:xfrm>
          <a:prstGeom prst="rect">
            <a:avLst/>
          </a:prstGeom>
        </p:spPr>
        <p:txBody>
          <a:bodyPr vert="horz" lIns="100798" tIns="0" rIns="100798" bIns="50399" rtlCol="0" anchor="t" anchorCtr="0">
            <a:normAutofit/>
          </a:bodyPr>
          <a:lstStyle/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3826" y="1412267"/>
            <a:ext cx="11808619" cy="5348351"/>
          </a:xfrm>
          <a:prstGeom prst="rect">
            <a:avLst/>
          </a:prstGeom>
        </p:spPr>
        <p:txBody>
          <a:bodyPr vert="horz" lIns="100798" tIns="0" rIns="100798" bIns="50399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2415230" y="83831"/>
            <a:ext cx="651751" cy="350198"/>
          </a:xfrm>
          <a:prstGeom prst="rect">
            <a:avLst/>
          </a:prstGeom>
          <a:noFill/>
        </p:spPr>
        <p:txBody>
          <a:bodyPr wrap="square" lIns="113006" tIns="56502" rIns="113006" bIns="56502" rtlCol="0">
            <a:spAutoFit/>
          </a:bodyPr>
          <a:lstStyle/>
          <a:p>
            <a:fld id="{3EF9E361-1F00-4DEA-A745-2CD8CE6C6D66}" type="slidenum">
              <a:rPr lang="en-GB" sz="1534" smtClean="0">
                <a:solidFill>
                  <a:srgbClr val="00486B"/>
                </a:solidFill>
              </a:rPr>
              <a:t>‹#›</a:t>
            </a:fld>
            <a:endParaRPr lang="en-GB" sz="1534" dirty="0">
              <a:solidFill>
                <a:srgbClr val="00486B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6654" y="6959471"/>
            <a:ext cx="674021" cy="320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2333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49" r:id="rId2"/>
    <p:sldLayoutId id="2147483666" r:id="rId3"/>
    <p:sldLayoutId id="2147483650" r:id="rId4"/>
    <p:sldLayoutId id="2147483651" r:id="rId5"/>
    <p:sldLayoutId id="2147483652" r:id="rId6"/>
    <p:sldLayoutId id="2147483661" r:id="rId7"/>
    <p:sldLayoutId id="2147483662" r:id="rId8"/>
    <p:sldLayoutId id="2147483663" r:id="rId9"/>
    <p:sldLayoutId id="2147483654" r:id="rId10"/>
    <p:sldLayoutId id="2147483655" r:id="rId11"/>
  </p:sldLayoutIdLst>
  <p:hf sldNum="0" hdr="0" ftr="0" dt="0"/>
  <p:txStyles>
    <p:titleStyle>
      <a:lvl1pPr algn="l" defTabSz="644400" rtl="0" eaLnBrk="1" latinLnBrk="0" hangingPunct="1">
        <a:spcBef>
          <a:spcPct val="0"/>
        </a:spcBef>
        <a:buNone/>
        <a:defRPr sz="4475" b="1" kern="1200">
          <a:solidFill>
            <a:srgbClr val="7AA5C5"/>
          </a:solidFill>
          <a:latin typeface="+mj-lt"/>
          <a:ea typeface="+mj-ea"/>
          <a:cs typeface="+mj-cs"/>
        </a:defRPr>
      </a:lvl1pPr>
    </p:titleStyle>
    <p:bodyStyle>
      <a:lvl1pPr marL="483298" indent="-483298" algn="l" defTabSz="644400" rtl="0" eaLnBrk="1" latinLnBrk="0" hangingPunct="1">
        <a:lnSpc>
          <a:spcPts val="2965"/>
        </a:lnSpc>
        <a:spcBef>
          <a:spcPts val="742"/>
        </a:spcBef>
        <a:spcAft>
          <a:spcPts val="742"/>
        </a:spcAft>
        <a:buSzPct val="130000"/>
        <a:buFont typeface="Andale Mono"/>
        <a:buChar char="■"/>
        <a:defRPr sz="2941" kern="1200">
          <a:solidFill>
            <a:srgbClr val="005581"/>
          </a:solidFill>
          <a:latin typeface="+mn-lt"/>
          <a:ea typeface="+mn-ea"/>
          <a:cs typeface="+mn-cs"/>
        </a:defRPr>
      </a:lvl1pPr>
      <a:lvl2pPr marL="1047148" indent="-402749" algn="l" defTabSz="644400" rtl="0" eaLnBrk="1" latinLnBrk="0" hangingPunct="1">
        <a:spcBef>
          <a:spcPts val="742"/>
        </a:spcBef>
        <a:spcAft>
          <a:spcPts val="742"/>
        </a:spcAft>
        <a:buFont typeface="Arial"/>
        <a:buChar char="–"/>
        <a:defRPr sz="2429" kern="1200">
          <a:solidFill>
            <a:srgbClr val="005581"/>
          </a:solidFill>
          <a:latin typeface="+mn-lt"/>
          <a:ea typeface="+mn-ea"/>
          <a:cs typeface="+mn-cs"/>
        </a:defRPr>
      </a:lvl2pPr>
      <a:lvl3pPr marL="1610998" indent="-322198" algn="l" defTabSz="644400" rtl="0" eaLnBrk="1" latinLnBrk="0" hangingPunct="1">
        <a:spcBef>
          <a:spcPts val="742"/>
        </a:spcBef>
        <a:spcAft>
          <a:spcPts val="742"/>
        </a:spcAft>
        <a:buFont typeface="Arial"/>
        <a:buChar char="•"/>
        <a:defRPr sz="2301" kern="1200">
          <a:solidFill>
            <a:srgbClr val="005581"/>
          </a:solidFill>
          <a:latin typeface="+mn-lt"/>
          <a:ea typeface="+mn-ea"/>
          <a:cs typeface="+mn-cs"/>
        </a:defRPr>
      </a:lvl3pPr>
      <a:lvl4pPr marL="2255397" indent="-322198" algn="l" defTabSz="644400" rtl="0" eaLnBrk="1" latinLnBrk="0" hangingPunct="1">
        <a:spcBef>
          <a:spcPts val="742"/>
        </a:spcBef>
        <a:spcAft>
          <a:spcPts val="742"/>
        </a:spcAft>
        <a:buFont typeface="Arial"/>
        <a:buChar char="–"/>
        <a:defRPr sz="2046" kern="1200">
          <a:solidFill>
            <a:srgbClr val="005581"/>
          </a:solidFill>
          <a:latin typeface="+mn-lt"/>
          <a:ea typeface="+mn-ea"/>
          <a:cs typeface="+mn-cs"/>
        </a:defRPr>
      </a:lvl4pPr>
      <a:lvl5pPr marL="2899796" indent="-322198" algn="l" defTabSz="644400" rtl="0" eaLnBrk="1" latinLnBrk="0" hangingPunct="1">
        <a:spcBef>
          <a:spcPts val="742"/>
        </a:spcBef>
        <a:spcAft>
          <a:spcPts val="742"/>
        </a:spcAft>
        <a:buFont typeface="Arial"/>
        <a:buChar char="»"/>
        <a:defRPr sz="2046" kern="1200">
          <a:solidFill>
            <a:srgbClr val="005581"/>
          </a:solidFill>
          <a:latin typeface="+mn-lt"/>
          <a:ea typeface="+mn-ea"/>
          <a:cs typeface="+mn-cs"/>
        </a:defRPr>
      </a:lvl5pPr>
      <a:lvl6pPr marL="3544195" indent="-322198" algn="l" defTabSz="644400" rtl="0" eaLnBrk="1" latinLnBrk="0" hangingPunct="1">
        <a:spcBef>
          <a:spcPct val="20000"/>
        </a:spcBef>
        <a:buFont typeface="Arial"/>
        <a:buChar char="•"/>
        <a:defRPr sz="2813" kern="1200">
          <a:solidFill>
            <a:schemeClr val="tx1"/>
          </a:solidFill>
          <a:latin typeface="+mn-lt"/>
          <a:ea typeface="+mn-ea"/>
          <a:cs typeface="+mn-cs"/>
        </a:defRPr>
      </a:lvl6pPr>
      <a:lvl7pPr marL="4188594" indent="-322198" algn="l" defTabSz="644400" rtl="0" eaLnBrk="1" latinLnBrk="0" hangingPunct="1">
        <a:spcBef>
          <a:spcPct val="20000"/>
        </a:spcBef>
        <a:buFont typeface="Arial"/>
        <a:buChar char="•"/>
        <a:defRPr sz="2813" kern="1200">
          <a:solidFill>
            <a:schemeClr val="tx1"/>
          </a:solidFill>
          <a:latin typeface="+mn-lt"/>
          <a:ea typeface="+mn-ea"/>
          <a:cs typeface="+mn-cs"/>
        </a:defRPr>
      </a:lvl7pPr>
      <a:lvl8pPr marL="4832994" indent="-322198" algn="l" defTabSz="644400" rtl="0" eaLnBrk="1" latinLnBrk="0" hangingPunct="1">
        <a:spcBef>
          <a:spcPct val="20000"/>
        </a:spcBef>
        <a:buFont typeface="Arial"/>
        <a:buChar char="•"/>
        <a:defRPr sz="2813" kern="1200">
          <a:solidFill>
            <a:schemeClr val="tx1"/>
          </a:solidFill>
          <a:latin typeface="+mn-lt"/>
          <a:ea typeface="+mn-ea"/>
          <a:cs typeface="+mn-cs"/>
        </a:defRPr>
      </a:lvl8pPr>
      <a:lvl9pPr marL="5477393" indent="-322198" algn="l" defTabSz="644400" rtl="0" eaLnBrk="1" latinLnBrk="0" hangingPunct="1">
        <a:spcBef>
          <a:spcPct val="20000"/>
        </a:spcBef>
        <a:buFont typeface="Arial"/>
        <a:buChar char="•"/>
        <a:defRPr sz="28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44400" rtl="0" eaLnBrk="1" latinLnBrk="0" hangingPunct="1">
        <a:defRPr sz="2557" kern="1200">
          <a:solidFill>
            <a:schemeClr val="tx1"/>
          </a:solidFill>
          <a:latin typeface="+mn-lt"/>
          <a:ea typeface="+mn-ea"/>
          <a:cs typeface="+mn-cs"/>
        </a:defRPr>
      </a:lvl1pPr>
      <a:lvl2pPr marL="644400" algn="l" defTabSz="644400" rtl="0" eaLnBrk="1" latinLnBrk="0" hangingPunct="1">
        <a:defRPr sz="2557" kern="1200">
          <a:solidFill>
            <a:schemeClr val="tx1"/>
          </a:solidFill>
          <a:latin typeface="+mn-lt"/>
          <a:ea typeface="+mn-ea"/>
          <a:cs typeface="+mn-cs"/>
        </a:defRPr>
      </a:lvl2pPr>
      <a:lvl3pPr marL="1288798" algn="l" defTabSz="644400" rtl="0" eaLnBrk="1" latinLnBrk="0" hangingPunct="1">
        <a:defRPr sz="2557" kern="1200">
          <a:solidFill>
            <a:schemeClr val="tx1"/>
          </a:solidFill>
          <a:latin typeface="+mn-lt"/>
          <a:ea typeface="+mn-ea"/>
          <a:cs typeface="+mn-cs"/>
        </a:defRPr>
      </a:lvl3pPr>
      <a:lvl4pPr marL="1933198" algn="l" defTabSz="644400" rtl="0" eaLnBrk="1" latinLnBrk="0" hangingPunct="1">
        <a:defRPr sz="2557" kern="1200">
          <a:solidFill>
            <a:schemeClr val="tx1"/>
          </a:solidFill>
          <a:latin typeface="+mn-lt"/>
          <a:ea typeface="+mn-ea"/>
          <a:cs typeface="+mn-cs"/>
        </a:defRPr>
      </a:lvl4pPr>
      <a:lvl5pPr marL="2577596" algn="l" defTabSz="644400" rtl="0" eaLnBrk="1" latinLnBrk="0" hangingPunct="1">
        <a:defRPr sz="2557" kern="1200">
          <a:solidFill>
            <a:schemeClr val="tx1"/>
          </a:solidFill>
          <a:latin typeface="+mn-lt"/>
          <a:ea typeface="+mn-ea"/>
          <a:cs typeface="+mn-cs"/>
        </a:defRPr>
      </a:lvl5pPr>
      <a:lvl6pPr marL="3221997" algn="l" defTabSz="644400" rtl="0" eaLnBrk="1" latinLnBrk="0" hangingPunct="1">
        <a:defRPr sz="2557" kern="1200">
          <a:solidFill>
            <a:schemeClr val="tx1"/>
          </a:solidFill>
          <a:latin typeface="+mn-lt"/>
          <a:ea typeface="+mn-ea"/>
          <a:cs typeface="+mn-cs"/>
        </a:defRPr>
      </a:lvl6pPr>
      <a:lvl7pPr marL="3866394" algn="l" defTabSz="644400" rtl="0" eaLnBrk="1" latinLnBrk="0" hangingPunct="1">
        <a:defRPr sz="2557" kern="1200">
          <a:solidFill>
            <a:schemeClr val="tx1"/>
          </a:solidFill>
          <a:latin typeface="+mn-lt"/>
          <a:ea typeface="+mn-ea"/>
          <a:cs typeface="+mn-cs"/>
        </a:defRPr>
      </a:lvl7pPr>
      <a:lvl8pPr marL="4510793" algn="l" defTabSz="644400" rtl="0" eaLnBrk="1" latinLnBrk="0" hangingPunct="1">
        <a:defRPr sz="2557" kern="1200">
          <a:solidFill>
            <a:schemeClr val="tx1"/>
          </a:solidFill>
          <a:latin typeface="+mn-lt"/>
          <a:ea typeface="+mn-ea"/>
          <a:cs typeface="+mn-cs"/>
        </a:defRPr>
      </a:lvl8pPr>
      <a:lvl9pPr marL="5155192" algn="l" defTabSz="644400" rtl="0" eaLnBrk="1" latinLnBrk="0" hangingPunct="1">
        <a:defRPr sz="255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oodekat.github.io/presentations/2019-isugg-gganimate-spooky/slides.html#1" TargetMode="External"/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ugoproto.github.io/ugo_r_doc/pdf/gganimate.pdf" TargetMode="Externa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50670" y="2806513"/>
            <a:ext cx="5808030" cy="1187025"/>
          </a:xfrm>
        </p:spPr>
        <p:txBody>
          <a:bodyPr/>
          <a:lstStyle/>
          <a:p>
            <a:r>
              <a:rPr lang="en-GB" dirty="0" smtClean="0"/>
              <a:t>Creating animated charts in R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GB" smtClean="0"/>
              <a:t>Lucy </a:t>
            </a:r>
            <a:r>
              <a:rPr lang="en-GB" smtClean="0"/>
              <a:t>Charlton</a:t>
            </a:r>
            <a:endParaRPr lang="en-GB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655439" y="5723150"/>
            <a:ext cx="4900562" cy="1148095"/>
          </a:xfrm>
        </p:spPr>
        <p:txBody>
          <a:bodyPr/>
          <a:lstStyle/>
          <a:p>
            <a:r>
              <a:rPr lang="en-GB" dirty="0" smtClean="0"/>
              <a:t>Using </a:t>
            </a:r>
            <a:r>
              <a:rPr lang="en-GB" dirty="0" err="1" smtClean="0"/>
              <a:t>gganimate</a:t>
            </a:r>
            <a:r>
              <a:rPr lang="en-GB" dirty="0" smtClean="0"/>
              <a:t> and ggplot2 to create animated charts and gifs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36130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Let’s look at some code!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96394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Examples-line graph showing data over time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9944" y="1404144"/>
            <a:ext cx="4572000" cy="4572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172" y="1269210"/>
            <a:ext cx="6206963" cy="4841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091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How does animation work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dirty="0" smtClean="0"/>
              <a:t>Using </a:t>
            </a:r>
            <a:r>
              <a:rPr lang="en-GB" b="1" dirty="0" err="1" smtClean="0"/>
              <a:t>ggplot</a:t>
            </a:r>
            <a:r>
              <a:rPr lang="en-GB" b="1" dirty="0" smtClean="0"/>
              <a:t> and </a:t>
            </a:r>
            <a:r>
              <a:rPr lang="en-GB" b="1" dirty="0" err="1" smtClean="0"/>
              <a:t>gganimate</a:t>
            </a:r>
            <a:endParaRPr lang="en-GB" b="1" dirty="0" smtClean="0"/>
          </a:p>
          <a:p>
            <a:r>
              <a:rPr lang="en-GB" b="1" dirty="0" smtClean="0"/>
              <a:t>Same as static graph, but it include transition reveal variable (usually time)</a:t>
            </a:r>
          </a:p>
          <a:p>
            <a:r>
              <a:rPr lang="en-GB" b="1" dirty="0" smtClean="0"/>
              <a:t>Can create ORR template so uses fonts and colours and means every graph has similar look</a:t>
            </a:r>
          </a:p>
          <a:p>
            <a:r>
              <a:rPr lang="en-GB" b="1" dirty="0" smtClean="0"/>
              <a:t>Using code means it is easier to produce lots of similar graphs</a:t>
            </a:r>
          </a:p>
          <a:p>
            <a:endParaRPr lang="en-GB" b="1" dirty="0"/>
          </a:p>
          <a:p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3413222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Customise your animation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err="1"/>
              <a:t>transition_states</a:t>
            </a:r>
            <a:r>
              <a:rPr lang="en-US" b="1" dirty="0"/>
              <a:t>() splits up plot data by a discrete variable and animates between the different states</a:t>
            </a:r>
            <a:r>
              <a:rPr lang="en-US" b="1" dirty="0" smtClean="0"/>
              <a:t>.</a:t>
            </a:r>
          </a:p>
          <a:p>
            <a:r>
              <a:rPr lang="en-US" b="1" dirty="0" smtClean="0"/>
              <a:t>There will be a smooth transition between the states. How to change from one value to another- depends on easing </a:t>
            </a:r>
            <a:r>
              <a:rPr lang="en-US" b="1" dirty="0" err="1" smtClean="0"/>
              <a:t>ease_aes</a:t>
            </a:r>
            <a:endParaRPr lang="en-US" b="1" dirty="0" smtClean="0"/>
          </a:p>
          <a:p>
            <a:r>
              <a:rPr lang="en-US" b="1" dirty="0" smtClean="0"/>
              <a:t>Can label each frame </a:t>
            </a:r>
          </a:p>
          <a:p>
            <a:pPr marL="0" indent="0">
              <a:buNone/>
            </a:pPr>
            <a:r>
              <a:rPr lang="en-US" b="1" dirty="0"/>
              <a:t> </a:t>
            </a:r>
            <a:r>
              <a:rPr lang="en-US" b="1" dirty="0" smtClean="0"/>
              <a:t>   using glue syntax</a:t>
            </a:r>
          </a:p>
          <a:p>
            <a:r>
              <a:rPr lang="en-US" b="1" dirty="0" smtClean="0"/>
              <a:t>Make data enter and exit</a:t>
            </a:r>
          </a:p>
          <a:p>
            <a:r>
              <a:rPr lang="en-US" b="1" dirty="0" smtClean="0"/>
              <a:t>Set shadow for data</a:t>
            </a:r>
          </a:p>
          <a:p>
            <a:pPr marL="0" indent="0">
              <a:buNone/>
            </a:pPr>
            <a:endParaRPr lang="en-US" b="1" dirty="0"/>
          </a:p>
          <a:p>
            <a:endParaRPr lang="en-GB" b="1" dirty="0" smtClean="0"/>
          </a:p>
          <a:p>
            <a:endParaRPr lang="en-GB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7951" y="3360505"/>
            <a:ext cx="5631969" cy="3479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398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Lots of other ideas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826" y="1437904"/>
            <a:ext cx="4572000" cy="457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100763" y="292195"/>
            <a:ext cx="7019925" cy="6863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# libraries:</a:t>
            </a:r>
          </a:p>
          <a:p>
            <a:r>
              <a:rPr lang="en-GB" dirty="0"/>
              <a:t>library(ggplot2)</a:t>
            </a:r>
          </a:p>
          <a:p>
            <a:r>
              <a:rPr lang="en-GB" dirty="0"/>
              <a:t>library(</a:t>
            </a:r>
            <a:r>
              <a:rPr lang="en-GB" dirty="0" err="1"/>
              <a:t>gganimate</a:t>
            </a:r>
            <a:r>
              <a:rPr lang="en-GB" dirty="0"/>
              <a:t>)</a:t>
            </a:r>
          </a:p>
          <a:p>
            <a:r>
              <a:rPr lang="en-GB" dirty="0"/>
              <a:t> </a:t>
            </a:r>
          </a:p>
          <a:p>
            <a:r>
              <a:rPr lang="en-GB" dirty="0" smtClean="0"/>
              <a:t># </a:t>
            </a:r>
            <a:r>
              <a:rPr lang="en-GB" dirty="0"/>
              <a:t>Basic </a:t>
            </a:r>
            <a:r>
              <a:rPr lang="en-GB" dirty="0" err="1"/>
              <a:t>barplot</a:t>
            </a:r>
            <a:r>
              <a:rPr lang="en-GB" dirty="0"/>
              <a:t>:</a:t>
            </a:r>
          </a:p>
          <a:p>
            <a:r>
              <a:rPr lang="en-GB" dirty="0" err="1"/>
              <a:t>ggplot</a:t>
            </a:r>
            <a:r>
              <a:rPr lang="en-GB" dirty="0"/>
              <a:t>(a, </a:t>
            </a:r>
            <a:r>
              <a:rPr lang="en-GB" dirty="0" err="1"/>
              <a:t>aes</a:t>
            </a:r>
            <a:r>
              <a:rPr lang="en-GB" dirty="0"/>
              <a:t>(x=group, y=values, fill=group)) + </a:t>
            </a:r>
          </a:p>
          <a:p>
            <a:r>
              <a:rPr lang="en-GB" dirty="0"/>
              <a:t>  </a:t>
            </a:r>
            <a:r>
              <a:rPr lang="en-GB" dirty="0" err="1"/>
              <a:t>geom_bar</a:t>
            </a:r>
            <a:r>
              <a:rPr lang="en-GB" dirty="0"/>
              <a:t>(stat='identity')</a:t>
            </a:r>
          </a:p>
          <a:p>
            <a:r>
              <a:rPr lang="en-GB" dirty="0"/>
              <a:t> </a:t>
            </a:r>
          </a:p>
          <a:p>
            <a:r>
              <a:rPr lang="en-GB" dirty="0"/>
              <a:t># Make a </a:t>
            </a:r>
            <a:r>
              <a:rPr lang="en-GB" dirty="0" err="1"/>
              <a:t>ggplot</a:t>
            </a:r>
            <a:r>
              <a:rPr lang="en-GB" dirty="0"/>
              <a:t>, but add frame=year: one image per year</a:t>
            </a:r>
          </a:p>
          <a:p>
            <a:r>
              <a:rPr lang="en-GB" dirty="0" err="1"/>
              <a:t>ggplot</a:t>
            </a:r>
            <a:r>
              <a:rPr lang="en-GB" dirty="0"/>
              <a:t>(data, </a:t>
            </a:r>
            <a:r>
              <a:rPr lang="en-GB" dirty="0" err="1"/>
              <a:t>aes</a:t>
            </a:r>
            <a:r>
              <a:rPr lang="en-GB" dirty="0"/>
              <a:t>(x=group, y=values, fill=group)) + </a:t>
            </a:r>
          </a:p>
          <a:p>
            <a:r>
              <a:rPr lang="en-GB" dirty="0"/>
              <a:t>  </a:t>
            </a:r>
            <a:r>
              <a:rPr lang="en-GB" dirty="0" err="1"/>
              <a:t>geom_bar</a:t>
            </a:r>
            <a:r>
              <a:rPr lang="en-GB" dirty="0"/>
              <a:t>(stat='identity') +</a:t>
            </a:r>
          </a:p>
          <a:p>
            <a:r>
              <a:rPr lang="en-GB" dirty="0"/>
              <a:t>  </a:t>
            </a:r>
            <a:r>
              <a:rPr lang="en-GB" dirty="0" err="1"/>
              <a:t>theme_bw</a:t>
            </a:r>
            <a:r>
              <a:rPr lang="en-GB" dirty="0"/>
              <a:t>() +</a:t>
            </a:r>
          </a:p>
          <a:p>
            <a:r>
              <a:rPr lang="en-GB" dirty="0"/>
              <a:t>  # </a:t>
            </a:r>
            <a:r>
              <a:rPr lang="en-GB" dirty="0" err="1"/>
              <a:t>gganimate</a:t>
            </a:r>
            <a:r>
              <a:rPr lang="en-GB" dirty="0"/>
              <a:t> specific bits:</a:t>
            </a:r>
          </a:p>
          <a:p>
            <a:r>
              <a:rPr lang="en-GB" dirty="0"/>
              <a:t>  </a:t>
            </a:r>
            <a:r>
              <a:rPr lang="en-GB" dirty="0" err="1"/>
              <a:t>transition_states</a:t>
            </a:r>
            <a:r>
              <a:rPr lang="en-GB" dirty="0"/>
              <a:t>(</a:t>
            </a:r>
          </a:p>
          <a:p>
            <a:r>
              <a:rPr lang="en-GB" dirty="0"/>
              <a:t>    frame,</a:t>
            </a:r>
          </a:p>
          <a:p>
            <a:r>
              <a:rPr lang="en-GB" dirty="0"/>
              <a:t>    </a:t>
            </a:r>
            <a:r>
              <a:rPr lang="en-GB" dirty="0" err="1"/>
              <a:t>transition_length</a:t>
            </a:r>
            <a:r>
              <a:rPr lang="en-GB" dirty="0"/>
              <a:t> = 2,</a:t>
            </a:r>
          </a:p>
          <a:p>
            <a:r>
              <a:rPr lang="en-GB" dirty="0"/>
              <a:t>    </a:t>
            </a:r>
            <a:r>
              <a:rPr lang="en-GB" dirty="0" err="1"/>
              <a:t>state_length</a:t>
            </a:r>
            <a:r>
              <a:rPr lang="en-GB" dirty="0"/>
              <a:t> = 1</a:t>
            </a:r>
          </a:p>
          <a:p>
            <a:r>
              <a:rPr lang="en-GB" dirty="0"/>
              <a:t>  ) +</a:t>
            </a:r>
          </a:p>
          <a:p>
            <a:r>
              <a:rPr lang="en-GB" dirty="0"/>
              <a:t>  </a:t>
            </a:r>
            <a:r>
              <a:rPr lang="en-GB" dirty="0" err="1"/>
              <a:t>ease_aes</a:t>
            </a:r>
            <a:r>
              <a:rPr lang="en-GB" dirty="0"/>
              <a:t>('sine-in-out')</a:t>
            </a:r>
          </a:p>
          <a:p>
            <a:endParaRPr lang="en-GB" dirty="0"/>
          </a:p>
          <a:p>
            <a:r>
              <a:rPr lang="en-GB" dirty="0"/>
              <a:t># Save at gif:</a:t>
            </a:r>
          </a:p>
          <a:p>
            <a:r>
              <a:rPr lang="en-GB" dirty="0" err="1"/>
              <a:t>anim_save</a:t>
            </a:r>
            <a:r>
              <a:rPr lang="en-GB" dirty="0"/>
              <a:t>("288-animated-barplot-transition.gif")</a:t>
            </a:r>
          </a:p>
        </p:txBody>
      </p:sp>
    </p:spTree>
    <p:extLst>
      <p:ext uri="{BB962C8B-B14F-4D97-AF65-F5344CB8AC3E}">
        <p14:creationId xmlns:p14="http://schemas.microsoft.com/office/powerpoint/2010/main" val="1508063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Lots of other ideas – exit fly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4344" y="1404144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512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Population pyramid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9094" y="1647031"/>
            <a:ext cx="4762500" cy="408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164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Scatterplot animation</a:t>
            </a:r>
            <a:endParaRPr lang="en-GB" dirty="0"/>
          </a:p>
        </p:txBody>
      </p:sp>
      <p:pic>
        <p:nvPicPr>
          <p:cNvPr id="1026" name="Picture 2" descr="https://www.datanovia.com/en/wp-content/uploads/dn-tutorials/r-tutorial/figures/gganimate-static-plot-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425" y="1708149"/>
            <a:ext cx="4892675" cy="4892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7869" y="1708149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823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Animated maps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269" y="1342654"/>
            <a:ext cx="1000125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504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Animated maps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0217" y="1161515"/>
            <a:ext cx="6218773" cy="6218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743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Animation- not interactive.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 smtClean="0"/>
              <a:t>Power BI – can interact with data. Gifs – can’t change data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445" y="1806826"/>
            <a:ext cx="10864880" cy="5573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916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Can adjust axis with </a:t>
            </a:r>
            <a:r>
              <a:rPr lang="en-GB" dirty="0" err="1" smtClean="0"/>
              <a:t>view_follow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8994" y="1681702"/>
            <a:ext cx="4800600" cy="41148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55649" y="5796502"/>
            <a:ext cx="1060767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goodekat.github.io/presentations/2019-isugg-gganimate-spooky/slides.html#1</a:t>
            </a:r>
            <a:endParaRPr lang="en-US" dirty="0" smtClean="0"/>
          </a:p>
          <a:p>
            <a:pPr>
              <a:lnSpc>
                <a:spcPct val="150000"/>
              </a:lnSpc>
            </a:pPr>
            <a:r>
              <a:rPr lang="en-US" dirty="0" smtClean="0"/>
              <a:t>Very good resource and shows different examples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721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Using gifs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9526" y="1325800"/>
            <a:ext cx="11808619" cy="5358377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GB" sz="2400" dirty="0" smtClean="0"/>
              <a:t>Can customise appearance: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 smtClean="0"/>
              <a:t>Speed and duration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F</a:t>
            </a:r>
            <a:r>
              <a:rPr lang="en-GB" sz="2400" dirty="0" smtClean="0"/>
              <a:t>rames per second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 smtClean="0"/>
              <a:t>Pausing on certain frames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 smtClean="0"/>
              <a:t>Turn looping off or rewind gif or only loop for set number 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 smtClean="0"/>
              <a:t>Colours/text/size </a:t>
            </a:r>
            <a:r>
              <a:rPr lang="en-GB" sz="2400" dirty="0" err="1" smtClean="0"/>
              <a:t>etc</a:t>
            </a:r>
            <a:endParaRPr lang="en-GB" sz="2400" dirty="0" smtClean="0"/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 smtClean="0"/>
              <a:t>Can always save as video mp4 </a:t>
            </a:r>
            <a:endParaRPr lang="en-GB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6492860" y="1425075"/>
            <a:ext cx="590431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err="1"/>
              <a:t>anim</a:t>
            </a:r>
            <a:r>
              <a:rPr lang="en-US" dirty="0"/>
              <a:t>&lt;-animate(chart1, </a:t>
            </a:r>
            <a:r>
              <a:rPr lang="en-US" dirty="0" err="1"/>
              <a:t>nframes</a:t>
            </a:r>
            <a:r>
              <a:rPr lang="en-US" dirty="0"/>
              <a:t>=150, fps=5, </a:t>
            </a:r>
            <a:r>
              <a:rPr lang="en-US" dirty="0" err="1">
                <a:solidFill>
                  <a:srgbClr val="FF0000"/>
                </a:solidFill>
              </a:rPr>
              <a:t>end_pause</a:t>
            </a:r>
            <a:r>
              <a:rPr lang="en-US" dirty="0">
                <a:solidFill>
                  <a:srgbClr val="FF0000"/>
                </a:solidFill>
              </a:rPr>
              <a:t>=10</a:t>
            </a:r>
            <a:r>
              <a:rPr lang="en-US" dirty="0"/>
              <a:t>, width = 800, height = 600)</a:t>
            </a:r>
          </a:p>
        </p:txBody>
      </p:sp>
    </p:spTree>
    <p:extLst>
      <p:ext uri="{BB962C8B-B14F-4D97-AF65-F5344CB8AC3E}">
        <p14:creationId xmlns:p14="http://schemas.microsoft.com/office/powerpoint/2010/main" val="3786494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Tips and tricks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>
              <a:lnSpc>
                <a:spcPct val="150000"/>
              </a:lnSpc>
            </a:pPr>
            <a:r>
              <a:rPr lang="en-GB" sz="2400" dirty="0" smtClean="0"/>
              <a:t>Create a static graph first and do all your customising (themes, colours, </a:t>
            </a:r>
            <a:r>
              <a:rPr lang="en-GB" sz="2400" dirty="0" err="1" smtClean="0"/>
              <a:t>etc</a:t>
            </a:r>
            <a:r>
              <a:rPr lang="en-GB" sz="2400" dirty="0"/>
              <a:t>)</a:t>
            </a:r>
            <a:r>
              <a:rPr lang="en-GB" sz="2400" dirty="0" smtClean="0"/>
              <a:t>  in that FIRST. Creating animations takes time and can be annoying to keep </a:t>
            </a:r>
            <a:r>
              <a:rPr lang="en-GB" sz="2400" dirty="0" err="1" smtClean="0"/>
              <a:t>erunning</a:t>
            </a:r>
            <a:r>
              <a:rPr lang="en-GB" sz="2400" dirty="0" smtClean="0"/>
              <a:t> again.</a:t>
            </a:r>
          </a:p>
          <a:p>
            <a:pPr>
              <a:lnSpc>
                <a:spcPct val="150000"/>
              </a:lnSpc>
            </a:pPr>
            <a:r>
              <a:rPr lang="en-GB" sz="2400" dirty="0" smtClean="0"/>
              <a:t>Leave a pause on the last frame to help it sink in  </a:t>
            </a:r>
            <a:r>
              <a:rPr lang="en-US" sz="2400" dirty="0" err="1"/>
              <a:t>anim</a:t>
            </a:r>
            <a:r>
              <a:rPr lang="en-US" sz="2400" dirty="0"/>
              <a:t>&lt;-</a:t>
            </a:r>
            <a:r>
              <a:rPr lang="en-US" sz="2400" dirty="0" smtClean="0"/>
              <a:t>animate(chart, </a:t>
            </a:r>
            <a:r>
              <a:rPr lang="en-US" sz="2400" dirty="0" err="1"/>
              <a:t>nframes</a:t>
            </a:r>
            <a:r>
              <a:rPr lang="en-US" sz="2400" dirty="0"/>
              <a:t>=150, fps=5, </a:t>
            </a:r>
            <a:r>
              <a:rPr lang="en-US" sz="2400" dirty="0" err="1">
                <a:solidFill>
                  <a:srgbClr val="FF0000"/>
                </a:solidFill>
              </a:rPr>
              <a:t>end_pause</a:t>
            </a:r>
            <a:r>
              <a:rPr lang="en-US" sz="2400" dirty="0">
                <a:solidFill>
                  <a:srgbClr val="FF0000"/>
                </a:solidFill>
              </a:rPr>
              <a:t>=10</a:t>
            </a:r>
            <a:r>
              <a:rPr lang="en-US" sz="2400" dirty="0"/>
              <a:t>, width = 800, height = 600</a:t>
            </a:r>
            <a:r>
              <a:rPr lang="en-US" sz="2400" dirty="0" smtClean="0"/>
              <a:t>)</a:t>
            </a:r>
          </a:p>
          <a:p>
            <a:pPr>
              <a:lnSpc>
                <a:spcPct val="150000"/>
              </a:lnSpc>
            </a:pPr>
            <a:r>
              <a:rPr lang="en-US" sz="2400" dirty="0" smtClean="0"/>
              <a:t>Use </a:t>
            </a:r>
            <a:r>
              <a:rPr lang="en-US" sz="2400" dirty="0" err="1" smtClean="0"/>
              <a:t>enter_fade</a:t>
            </a:r>
            <a:r>
              <a:rPr lang="en-US" sz="2400" dirty="0" smtClean="0"/>
              <a:t> and </a:t>
            </a:r>
            <a:r>
              <a:rPr lang="en-US" sz="2400" dirty="0" err="1" smtClean="0"/>
              <a:t>exit_fade</a:t>
            </a:r>
            <a:r>
              <a:rPr lang="en-US" sz="2400" dirty="0" smtClean="0"/>
              <a:t> to make animation smoother 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With racing bar chart, remember the x and y axis are reversed</a:t>
            </a:r>
            <a:r>
              <a:rPr lang="en-US" sz="2400" dirty="0" smtClean="0"/>
              <a:t>!</a:t>
            </a:r>
          </a:p>
          <a:p>
            <a:pPr>
              <a:lnSpc>
                <a:spcPct val="150000"/>
              </a:lnSpc>
            </a:pPr>
            <a:r>
              <a:rPr lang="en-US" sz="2400" dirty="0" smtClean="0"/>
              <a:t>Don’t transition data from the last stage to the first: use </a:t>
            </a:r>
            <a:r>
              <a:rPr lang="en-US" sz="2400" dirty="0" err="1" smtClean="0"/>
              <a:t>transition_states</a:t>
            </a:r>
            <a:r>
              <a:rPr lang="en-US" sz="2400" dirty="0" smtClean="0"/>
              <a:t>(</a:t>
            </a:r>
            <a:r>
              <a:rPr lang="en-US" sz="2400" dirty="0" smtClean="0">
                <a:solidFill>
                  <a:srgbClr val="FF0000"/>
                </a:solidFill>
              </a:rPr>
              <a:t>wrap=FALSE</a:t>
            </a:r>
            <a:r>
              <a:rPr lang="en-US" sz="2400" dirty="0" smtClean="0"/>
              <a:t>)</a:t>
            </a:r>
          </a:p>
          <a:p>
            <a:pPr marL="0" indent="0">
              <a:lnSpc>
                <a:spcPct val="150000"/>
              </a:lnSpc>
              <a:buNone/>
            </a:pPr>
            <a:endParaRPr lang="en-US" sz="2400" dirty="0" smtClean="0"/>
          </a:p>
          <a:p>
            <a:pPr marL="0" indent="0">
              <a:lnSpc>
                <a:spcPct val="150000"/>
              </a:lnSpc>
              <a:buNone/>
            </a:pPr>
            <a:endParaRPr lang="en-US" sz="2400" dirty="0" smtClean="0"/>
          </a:p>
          <a:p>
            <a:pPr>
              <a:lnSpc>
                <a:spcPct val="150000"/>
              </a:lnSpc>
            </a:pPr>
            <a:endParaRPr lang="en-GB" sz="2400" dirty="0" smtClean="0"/>
          </a:p>
          <a:p>
            <a:pPr>
              <a:lnSpc>
                <a:spcPct val="150000"/>
              </a:lnSpc>
            </a:pP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220123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Tips and tricks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400" dirty="0" smtClean="0"/>
              <a:t>Different ways to share gif (Twitter, </a:t>
            </a:r>
            <a:r>
              <a:rPr lang="en-US" sz="2400" dirty="0" err="1" smtClean="0"/>
              <a:t>Powerpoint</a:t>
            </a:r>
            <a:r>
              <a:rPr lang="en-US" sz="2400" dirty="0" smtClean="0"/>
              <a:t>, webpage, email, Word if you insert as a slide hack)</a:t>
            </a:r>
          </a:p>
          <a:p>
            <a:pPr>
              <a:lnSpc>
                <a:spcPct val="150000"/>
              </a:lnSpc>
            </a:pPr>
            <a:r>
              <a:rPr lang="en-US" sz="2400" dirty="0" smtClean="0"/>
              <a:t>Consider making a dummy version if you want to share before pre release </a:t>
            </a:r>
          </a:p>
          <a:p>
            <a:pPr>
              <a:lnSpc>
                <a:spcPct val="150000"/>
              </a:lnSpc>
            </a:pPr>
            <a:r>
              <a:rPr lang="en-US" sz="2400" dirty="0" smtClean="0"/>
              <a:t>Reduce duration and frames per second to speed up rendering</a:t>
            </a:r>
          </a:p>
          <a:p>
            <a:pPr>
              <a:lnSpc>
                <a:spcPct val="150000"/>
              </a:lnSpc>
            </a:pPr>
            <a:r>
              <a:rPr lang="en-US" sz="2400" dirty="0" smtClean="0"/>
              <a:t>Not just restricted to charts, can animate maps as well 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Cheat sheet </a:t>
            </a:r>
            <a:r>
              <a:rPr lang="en-US" sz="2400" dirty="0">
                <a:hlinkClick r:id="rId2"/>
              </a:rPr>
              <a:t>https://</a:t>
            </a:r>
            <a:r>
              <a:rPr lang="en-US" sz="2400" dirty="0" smtClean="0">
                <a:hlinkClick r:id="rId2"/>
              </a:rPr>
              <a:t>ugoproto.github.io/ugo_r_doc/pdf/gganimate.pdf</a:t>
            </a:r>
            <a:endParaRPr lang="en-US" sz="2400" dirty="0" smtClean="0"/>
          </a:p>
          <a:p>
            <a:pPr>
              <a:lnSpc>
                <a:spcPct val="150000"/>
              </a:lnSpc>
            </a:pPr>
            <a:r>
              <a:rPr lang="en-US" sz="2400" dirty="0" smtClean="0"/>
              <a:t>Look online for inspiration</a:t>
            </a:r>
            <a:endParaRPr lang="en-US" sz="2400" dirty="0"/>
          </a:p>
          <a:p>
            <a:pPr marL="0" indent="0">
              <a:lnSpc>
                <a:spcPct val="150000"/>
              </a:lnSpc>
              <a:buNone/>
            </a:pPr>
            <a:endParaRPr lang="en-US" sz="2400" dirty="0" smtClean="0"/>
          </a:p>
          <a:p>
            <a:pPr>
              <a:lnSpc>
                <a:spcPct val="150000"/>
              </a:lnSpc>
            </a:pPr>
            <a:endParaRPr lang="en-US" sz="2400" dirty="0" smtClean="0"/>
          </a:p>
          <a:p>
            <a:pPr>
              <a:lnSpc>
                <a:spcPct val="150000"/>
              </a:lnSpc>
            </a:pPr>
            <a:endParaRPr lang="en-US" sz="2400" dirty="0" smtClean="0"/>
          </a:p>
          <a:p>
            <a:pPr>
              <a:lnSpc>
                <a:spcPct val="150000"/>
              </a:lnSpc>
            </a:pPr>
            <a:endParaRPr lang="en-US" sz="2400" dirty="0" smtClean="0"/>
          </a:p>
          <a:p>
            <a:pPr>
              <a:lnSpc>
                <a:spcPct val="150000"/>
              </a:lnSpc>
            </a:pPr>
            <a:endParaRPr lang="en-US" sz="2400" dirty="0" smtClean="0"/>
          </a:p>
          <a:p>
            <a:pPr>
              <a:lnSpc>
                <a:spcPct val="150000"/>
              </a:lnSpc>
            </a:pPr>
            <a:endParaRPr lang="en-US" sz="2400" dirty="0" smtClean="0"/>
          </a:p>
          <a:p>
            <a:pPr marL="0" indent="0">
              <a:lnSpc>
                <a:spcPct val="150000"/>
              </a:lnSpc>
              <a:buNone/>
            </a:pPr>
            <a:endParaRPr lang="en-US" sz="2400" dirty="0" smtClean="0"/>
          </a:p>
          <a:p>
            <a:pPr>
              <a:lnSpc>
                <a:spcPct val="150000"/>
              </a:lnSpc>
            </a:pPr>
            <a:endParaRPr lang="en-GB" sz="2400" dirty="0" smtClean="0"/>
          </a:p>
          <a:p>
            <a:pPr>
              <a:lnSpc>
                <a:spcPct val="150000"/>
              </a:lnSpc>
            </a:pP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131615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Top 10 stations- how to present changes?</a:t>
            </a:r>
            <a:endParaRPr lang="en-GB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7680179" y="5231671"/>
            <a:ext cx="6426464" cy="2329670"/>
          </a:xfrm>
        </p:spPr>
        <p:txBody>
          <a:bodyPr/>
          <a:lstStyle/>
          <a:p>
            <a:pPr marL="0" indent="0">
              <a:buNone/>
            </a:pPr>
            <a:r>
              <a:rPr lang="en-GB" dirty="0" smtClean="0">
                <a:solidFill>
                  <a:schemeClr val="bg1"/>
                </a:solidFill>
              </a:rPr>
              <a:t>A</a:t>
            </a:r>
            <a:r>
              <a:rPr lang="en-GB" dirty="0" smtClean="0"/>
              <a:t> </a:t>
            </a:r>
            <a:endParaRPr lang="en-GB" dirty="0"/>
          </a:p>
        </p:txBody>
      </p:sp>
      <p:pic>
        <p:nvPicPr>
          <p:cNvPr id="1030" name="Picture 6" descr="https://dataportal.orr.gov.uk/media/1213/station-usage-2017-18-top-10-gb-station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7026" y="1342654"/>
            <a:ext cx="5184775" cy="5184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5246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Static graph showing top 10 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93060"/>
            <a:ext cx="6206963" cy="484186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3412" y="1593060"/>
            <a:ext cx="6206963" cy="4841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96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Animated version</a:t>
            </a:r>
            <a:endParaRPr lang="en-GB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0344" y="1232694"/>
            <a:ext cx="7620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599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Bar chart- simple animation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871" y="1937185"/>
            <a:ext cx="5728306" cy="446361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7970" y="1580834"/>
            <a:ext cx="5655929" cy="481996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90575" y="1247775"/>
            <a:ext cx="28765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Bar chart 1 in R Code</a:t>
            </a:r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6449384" y="1261689"/>
            <a:ext cx="28765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Bar chart 2 in R Code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50893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Bar chart- with </a:t>
            </a:r>
            <a:r>
              <a:rPr lang="en-GB" dirty="0" err="1" smtClean="0"/>
              <a:t>enter_grow</a:t>
            </a:r>
            <a:r>
              <a:rPr lang="en-GB" dirty="0" smtClean="0"/>
              <a:t> and </a:t>
            </a:r>
            <a:r>
              <a:rPr lang="en-GB" dirty="0" err="1" smtClean="0"/>
              <a:t>enter_fade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871" y="1937185"/>
            <a:ext cx="5417804" cy="422166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8135" y="1828800"/>
            <a:ext cx="4572000" cy="4572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788135" y="1342654"/>
            <a:ext cx="28765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Bar chart 3 in R Code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74519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Bar chart- static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5621" y="1342654"/>
            <a:ext cx="6601746" cy="523948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236494" y="590179"/>
            <a:ext cx="28765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Bar chart 4 in R Code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31692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Bar chart- growing and colour change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6113" y="1342654"/>
            <a:ext cx="6667500" cy="51530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445360" y="6638554"/>
            <a:ext cx="28765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Bar chart 5 in R Code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88659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RR_presentation_template_2015">
  <a:themeElements>
    <a:clrScheme name="ORR">
      <a:dk1>
        <a:srgbClr val="000000"/>
      </a:dk1>
      <a:lt1>
        <a:sysClr val="window" lastClr="FFFFFF"/>
      </a:lt1>
      <a:dk2>
        <a:srgbClr val="00476B"/>
      </a:dk2>
      <a:lt2>
        <a:srgbClr val="FFFFFF"/>
      </a:lt2>
      <a:accent1>
        <a:srgbClr val="99B5C4"/>
      </a:accent1>
      <a:accent2>
        <a:srgbClr val="C2CDC5"/>
      </a:accent2>
      <a:accent3>
        <a:srgbClr val="731472"/>
      </a:accent3>
      <a:accent4>
        <a:srgbClr val="F3901D"/>
      </a:accent4>
      <a:accent5>
        <a:srgbClr val="0079C1"/>
      </a:accent5>
      <a:accent6>
        <a:srgbClr val="D9531E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25400">
          <a:solidFill>
            <a:srgbClr val="00486B"/>
          </a:solidFill>
        </a:ln>
      </a:spPr>
      <a:bodyPr rtlCol="0" anchor="ctr"/>
      <a:lstStyle>
        <a:defPPr algn="ctr">
          <a:defRPr dirty="0" smtClean="0">
            <a:solidFill>
              <a:srgbClr val="00486B"/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ORR_presentation_template_2015</Template>
  <TotalTime>659</TotalTime>
  <Words>654</Words>
  <Application>Microsoft Office PowerPoint</Application>
  <PresentationFormat>Custom</PresentationFormat>
  <Paragraphs>101</Paragraphs>
  <Slides>23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Andale Mono</vt:lpstr>
      <vt:lpstr>Arial</vt:lpstr>
      <vt:lpstr>Calibri</vt:lpstr>
      <vt:lpstr>ORR_presentation_template_2015</vt:lpstr>
      <vt:lpstr>Creating animated charts in R</vt:lpstr>
      <vt:lpstr>Animation- not interactive.</vt:lpstr>
      <vt:lpstr>Top 10 stations- how to present changes?</vt:lpstr>
      <vt:lpstr>Static graph showing top 10 </vt:lpstr>
      <vt:lpstr>Animated version</vt:lpstr>
      <vt:lpstr>Bar chart- simple animation</vt:lpstr>
      <vt:lpstr>Bar chart- with enter_grow and enter_fade</vt:lpstr>
      <vt:lpstr>Bar chart- static</vt:lpstr>
      <vt:lpstr>Bar chart- growing and colour change</vt:lpstr>
      <vt:lpstr>Let’s look at some code!</vt:lpstr>
      <vt:lpstr>Examples-line graph showing data over time</vt:lpstr>
      <vt:lpstr>How does animation work</vt:lpstr>
      <vt:lpstr>Customise your animation</vt:lpstr>
      <vt:lpstr>Lots of other ideas</vt:lpstr>
      <vt:lpstr>Lots of other ideas – exit fly</vt:lpstr>
      <vt:lpstr>Population pyramid</vt:lpstr>
      <vt:lpstr>Scatterplot animation</vt:lpstr>
      <vt:lpstr>Animated maps</vt:lpstr>
      <vt:lpstr>Animated maps</vt:lpstr>
      <vt:lpstr>Can adjust axis with view_follow</vt:lpstr>
      <vt:lpstr>Using gifs</vt:lpstr>
      <vt:lpstr>Tips and tricks</vt:lpstr>
      <vt:lpstr>Tips and tricks</vt:lpstr>
    </vt:vector>
  </TitlesOfParts>
  <Company>Office Of Rail Regulation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Manby, Quinten</dc:creator>
  <cp:lastModifiedBy>Charlton, Lucy</cp:lastModifiedBy>
  <cp:revision>115</cp:revision>
  <cp:lastPrinted>2015-03-26T13:45:37Z</cp:lastPrinted>
  <dcterms:created xsi:type="dcterms:W3CDTF">2015-03-30T11:27:01Z</dcterms:created>
  <dcterms:modified xsi:type="dcterms:W3CDTF">2020-02-13T15:04:26Z</dcterms:modified>
</cp:coreProperties>
</file>